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477" r:id="rId2"/>
    <p:sldId id="514" r:id="rId3"/>
    <p:sldId id="562" r:id="rId4"/>
    <p:sldId id="520" r:id="rId5"/>
    <p:sldId id="515" r:id="rId6"/>
    <p:sldId id="478" r:id="rId7"/>
    <p:sldId id="554" r:id="rId8"/>
    <p:sldId id="553" r:id="rId9"/>
    <p:sldId id="516" r:id="rId10"/>
    <p:sldId id="517" r:id="rId11"/>
    <p:sldId id="555" r:id="rId12"/>
    <p:sldId id="556" r:id="rId13"/>
    <p:sldId id="557" r:id="rId14"/>
    <p:sldId id="537" r:id="rId15"/>
    <p:sldId id="539" r:id="rId16"/>
    <p:sldId id="540" r:id="rId17"/>
    <p:sldId id="560" r:id="rId18"/>
    <p:sldId id="542" r:id="rId19"/>
    <p:sldId id="543" r:id="rId20"/>
    <p:sldId id="544" r:id="rId21"/>
    <p:sldId id="559" r:id="rId22"/>
    <p:sldId id="558" r:id="rId23"/>
    <p:sldId id="561" r:id="rId24"/>
    <p:sldId id="545" r:id="rId25"/>
    <p:sldId id="546" r:id="rId26"/>
    <p:sldId id="551" r:id="rId27"/>
    <p:sldId id="552" r:id="rId28"/>
  </p:sldIdLst>
  <p:sldSz cx="9144000" cy="6858000" type="screen4x3"/>
  <p:notesSz cx="7010400" cy="92964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sen, Anders Ditlev" initials="JAD" lastIdx="51" clrIdx="0">
    <p:extLst>
      <p:ext uri="{19B8F6BF-5375-455C-9EA6-DF929625EA0E}">
        <p15:presenceInfo xmlns:p15="http://schemas.microsoft.com/office/powerpoint/2012/main" userId="S-1-5-21-2495159159-2180551235-2419784266-840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3" autoAdjust="0"/>
    <p:restoredTop sz="68239" autoAdjust="0"/>
  </p:normalViewPr>
  <p:slideViewPr>
    <p:cSldViewPr>
      <p:cViewPr varScale="1">
        <p:scale>
          <a:sx n="111" d="100"/>
          <a:sy n="111" d="100"/>
        </p:scale>
        <p:origin x="33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17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2F04AE6-722B-47D4-A36A-0F8085964477}" type="datetimeFigureOut">
              <a:rPr lang="en-US" smtClean="0"/>
              <a:t>4/30/2018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37EC0AD-2A2B-450D-B55A-BE04603E75F4}" type="slidenum">
              <a:rPr lang="en-US" smtClean="0"/>
              <a:t>‹#›</a:t>
            </a:fld>
            <a:endParaRPr lang="en-US"/>
          </a:p>
        </p:txBody>
      </p:sp>
    </p:spTree>
    <p:extLst>
      <p:ext uri="{BB962C8B-B14F-4D97-AF65-F5344CB8AC3E}">
        <p14:creationId xmlns:p14="http://schemas.microsoft.com/office/powerpoint/2010/main" val="4088420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55" cy="464978"/>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1"/>
            <a:ext cx="3038155" cy="464978"/>
          </a:xfrm>
          <a:prstGeom prst="rect">
            <a:avLst/>
          </a:prstGeom>
        </p:spPr>
        <p:txBody>
          <a:bodyPr vert="horz" lIns="90690" tIns="45345" rIns="90690" bIns="45345" rtlCol="0"/>
          <a:lstStyle>
            <a:lvl1pPr algn="r">
              <a:defRPr sz="1200"/>
            </a:lvl1pPr>
          </a:lstStyle>
          <a:p>
            <a:fld id="{659DB34E-F15B-D249-8260-71412724A7CD}" type="datetimeFigureOut">
              <a:rPr lang="en-US" smtClean="0"/>
              <a:pPr/>
              <a:t>4/30/2018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16500"/>
            <a:ext cx="5607691" cy="4183222"/>
          </a:xfrm>
          <a:prstGeom prst="rect">
            <a:avLst/>
          </a:prstGeom>
        </p:spPr>
        <p:txBody>
          <a:bodyPr vert="horz" lIns="90690" tIns="45345" rIns="90690" bIns="4534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7"/>
            <a:ext cx="3038155" cy="464978"/>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7"/>
            <a:ext cx="3038155" cy="464978"/>
          </a:xfrm>
          <a:prstGeom prst="rect">
            <a:avLst/>
          </a:prstGeom>
        </p:spPr>
        <p:txBody>
          <a:bodyPr vert="horz" lIns="90690" tIns="45345" rIns="90690" bIns="45345" rtlCol="0" anchor="b"/>
          <a:lstStyle>
            <a:lvl1pPr algn="r">
              <a:defRPr sz="1200"/>
            </a:lvl1pPr>
          </a:lstStyle>
          <a:p>
            <a:fld id="{0E891826-8135-D242-A953-37B2AC515F4B}" type="slidenum">
              <a:rPr lang="en-US" smtClean="0"/>
              <a:pPr/>
              <a:t>‹#›</a:t>
            </a:fld>
            <a:endParaRPr lang="en-US"/>
          </a:p>
        </p:txBody>
      </p:sp>
    </p:spTree>
    <p:extLst>
      <p:ext uri="{BB962C8B-B14F-4D97-AF65-F5344CB8AC3E}">
        <p14:creationId xmlns:p14="http://schemas.microsoft.com/office/powerpoint/2010/main" val="5443152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D9CCF9-BDD7-469A-9264-AC2A6B5B85B3}" type="slidenum">
              <a:rPr lang="en-US" smtClean="0"/>
              <a:pPr/>
              <a:t>1</a:t>
            </a:fld>
            <a:endParaRPr lang="en-US"/>
          </a:p>
        </p:txBody>
      </p:sp>
    </p:spTree>
    <p:extLst>
      <p:ext uri="{BB962C8B-B14F-4D97-AF65-F5344CB8AC3E}">
        <p14:creationId xmlns:p14="http://schemas.microsoft.com/office/powerpoint/2010/main" val="3132488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Independence</a:t>
            </a:r>
            <a:r>
              <a:rPr lang="en-US" baseline="0" dirty="0" smtClean="0"/>
              <a:t> was associated with increase in overall taxes</a:t>
            </a:r>
          </a:p>
          <a:p>
            <a:pPr marL="171450" indent="-171450">
              <a:buFontTx/>
              <a:buChar char="-"/>
            </a:pPr>
            <a:r>
              <a:rPr lang="en-US" baseline="0" dirty="0" smtClean="0"/>
              <a:t>Some while after IMF intervention, stagnation in overall taxes</a:t>
            </a:r>
          </a:p>
          <a:p>
            <a:pPr marL="171450" indent="-171450">
              <a:buFontTx/>
              <a:buChar char="-"/>
            </a:pPr>
            <a:r>
              <a:rPr lang="en-US" baseline="0" dirty="0" smtClean="0"/>
              <a:t>Around introduction in VAT, see large decline in trade taxes and increase in consumption taxes</a:t>
            </a:r>
          </a:p>
          <a:p>
            <a:pPr marL="171450" indent="-171450">
              <a:buFontTx/>
              <a:buChar char="-"/>
            </a:pPr>
            <a:r>
              <a:rPr lang="en-US" baseline="0" dirty="0" smtClean="0"/>
              <a:t>Strong income tax growth confined to last 10 years</a:t>
            </a: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10</a:t>
            </a:fld>
            <a:endParaRPr lang="en-US"/>
          </a:p>
        </p:txBody>
      </p:sp>
    </p:spTree>
    <p:extLst>
      <p:ext uri="{BB962C8B-B14F-4D97-AF65-F5344CB8AC3E}">
        <p14:creationId xmlns:p14="http://schemas.microsoft.com/office/powerpoint/2010/main" val="2169980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South Africa looks</a:t>
            </a:r>
            <a:r>
              <a:rPr lang="en-US" baseline="0" dirty="0" smtClean="0"/>
              <a:t> kind of like the developed countries over time</a:t>
            </a:r>
          </a:p>
          <a:p>
            <a:pPr marL="171450" indent="-171450">
              <a:buFontTx/>
              <a:buChar char="-"/>
            </a:pPr>
            <a:r>
              <a:rPr lang="en-US" baseline="0" dirty="0" smtClean="0"/>
              <a:t>Indeed, solid growth in income taxes and consumption taxes, latter boosted by VAT introduction most likely</a:t>
            </a:r>
          </a:p>
          <a:p>
            <a:pPr marL="171450" indent="-171450">
              <a:buFontTx/>
              <a:buChar char="-"/>
            </a:pPr>
            <a:r>
              <a:rPr lang="en-US" baseline="0" dirty="0" smtClean="0"/>
              <a:t>Small current reliance on trade taxes, but never really went to 0</a:t>
            </a: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11</a:t>
            </a:fld>
            <a:endParaRPr lang="en-US"/>
          </a:p>
        </p:txBody>
      </p:sp>
    </p:spTree>
    <p:extLst>
      <p:ext uri="{BB962C8B-B14F-4D97-AF65-F5344CB8AC3E}">
        <p14:creationId xmlns:p14="http://schemas.microsoft.com/office/powerpoint/2010/main" val="3140698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Tanzania</a:t>
            </a:r>
            <a:r>
              <a:rPr lang="en-US" baseline="0" dirty="0" smtClean="0"/>
              <a:t> has seen massive growth in tax collection following independence, driven by particularly volatile consumption taxes</a:t>
            </a:r>
          </a:p>
          <a:p>
            <a:pPr marL="171450" indent="-171450">
              <a:buFontTx/>
              <a:buChar char="-"/>
            </a:pPr>
            <a:r>
              <a:rPr lang="en-US" baseline="0" dirty="0" smtClean="0"/>
              <a:t>Massive erosion of tax collection in the 1980’s onward, today still nowhere close to having recovered; and almost same level of taxes as in first year of independence!</a:t>
            </a:r>
          </a:p>
          <a:p>
            <a:pPr marL="171450" indent="-171450">
              <a:buFontTx/>
              <a:buChar char="-"/>
            </a:pPr>
            <a:r>
              <a:rPr lang="en-US" baseline="0" dirty="0" smtClean="0"/>
              <a:t>Also note that both income and trade taxes used to play a similar, non-trivial role in early years, and they do so in same proportions today!</a:t>
            </a:r>
          </a:p>
          <a:p>
            <a:pPr marL="0" indent="0">
              <a:buFontTx/>
              <a:buNone/>
            </a:pP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12</a:t>
            </a:fld>
            <a:endParaRPr lang="en-US"/>
          </a:p>
        </p:txBody>
      </p:sp>
    </p:spTree>
    <p:extLst>
      <p:ext uri="{BB962C8B-B14F-4D97-AF65-F5344CB8AC3E}">
        <p14:creationId xmlns:p14="http://schemas.microsoft.com/office/powerpoint/2010/main" val="3742106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Ethiopia is more patchy, but inverse-U</a:t>
            </a:r>
            <a:r>
              <a:rPr lang="en-US" baseline="0" dirty="0" smtClean="0"/>
              <a:t> shape of rapid growth in taxes in 1970 and decline in 1980’s without recovery today is similar to Tanzania</a:t>
            </a:r>
          </a:p>
          <a:p>
            <a:pPr marL="171450" indent="-171450">
              <a:buFontTx/>
              <a:buChar char="-"/>
            </a:pPr>
            <a:r>
              <a:rPr lang="en-US" baseline="0" dirty="0" smtClean="0"/>
              <a:t>Also, note that today, still massive reliance on consumption and trade, relative to ‘modern income taxes’</a:t>
            </a:r>
          </a:p>
        </p:txBody>
      </p:sp>
      <p:sp>
        <p:nvSpPr>
          <p:cNvPr id="4" name="Slide Number Placeholder 3"/>
          <p:cNvSpPr>
            <a:spLocks noGrp="1"/>
          </p:cNvSpPr>
          <p:nvPr>
            <p:ph type="sldNum" sz="quarter" idx="10"/>
          </p:nvPr>
        </p:nvSpPr>
        <p:spPr/>
        <p:txBody>
          <a:bodyPr/>
          <a:lstStyle/>
          <a:p>
            <a:fld id="{0E891826-8135-D242-A953-37B2AC515F4B}" type="slidenum">
              <a:rPr lang="en-US" smtClean="0"/>
              <a:pPr/>
              <a:t>13</a:t>
            </a:fld>
            <a:endParaRPr lang="en-US"/>
          </a:p>
        </p:txBody>
      </p:sp>
    </p:spTree>
    <p:extLst>
      <p:ext uri="{BB962C8B-B14F-4D97-AF65-F5344CB8AC3E}">
        <p14:creationId xmlns:p14="http://schemas.microsoft.com/office/powerpoint/2010/main" val="2315909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14</a:t>
            </a:fld>
            <a:endParaRPr lang="en-US"/>
          </a:p>
        </p:txBody>
      </p:sp>
    </p:spTree>
    <p:extLst>
      <p:ext uri="{BB962C8B-B14F-4D97-AF65-F5344CB8AC3E}">
        <p14:creationId xmlns:p14="http://schemas.microsoft.com/office/powerpoint/2010/main" val="2724833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15</a:t>
            </a:fld>
            <a:endParaRPr lang="en-US"/>
          </a:p>
        </p:txBody>
      </p:sp>
    </p:spTree>
    <p:extLst>
      <p:ext uri="{BB962C8B-B14F-4D97-AF65-F5344CB8AC3E}">
        <p14:creationId xmlns:p14="http://schemas.microsoft.com/office/powerpoint/2010/main" val="27635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16</a:t>
            </a:fld>
            <a:endParaRPr lang="en-US"/>
          </a:p>
        </p:txBody>
      </p:sp>
    </p:spTree>
    <p:extLst>
      <p:ext uri="{BB962C8B-B14F-4D97-AF65-F5344CB8AC3E}">
        <p14:creationId xmlns:p14="http://schemas.microsoft.com/office/powerpoint/2010/main" val="12939928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17</a:t>
            </a:fld>
            <a:endParaRPr lang="en-US"/>
          </a:p>
        </p:txBody>
      </p:sp>
    </p:spTree>
    <p:extLst>
      <p:ext uri="{BB962C8B-B14F-4D97-AF65-F5344CB8AC3E}">
        <p14:creationId xmlns:p14="http://schemas.microsoft.com/office/powerpoint/2010/main" val="2248938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18</a:t>
            </a:fld>
            <a:endParaRPr lang="en-US"/>
          </a:p>
        </p:txBody>
      </p:sp>
    </p:spTree>
    <p:extLst>
      <p:ext uri="{BB962C8B-B14F-4D97-AF65-F5344CB8AC3E}">
        <p14:creationId xmlns:p14="http://schemas.microsoft.com/office/powerpoint/2010/main" val="3396715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19</a:t>
            </a:fld>
            <a:endParaRPr lang="en-US"/>
          </a:p>
        </p:txBody>
      </p:sp>
    </p:spTree>
    <p:extLst>
      <p:ext uri="{BB962C8B-B14F-4D97-AF65-F5344CB8AC3E}">
        <p14:creationId xmlns:p14="http://schemas.microsoft.com/office/powerpoint/2010/main" val="1311731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2</a:t>
            </a:fld>
            <a:endParaRPr lang="en-US"/>
          </a:p>
        </p:txBody>
      </p:sp>
    </p:spTree>
    <p:extLst>
      <p:ext uri="{BB962C8B-B14F-4D97-AF65-F5344CB8AC3E}">
        <p14:creationId xmlns:p14="http://schemas.microsoft.com/office/powerpoint/2010/main" val="102280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20</a:t>
            </a:fld>
            <a:endParaRPr lang="en-US"/>
          </a:p>
        </p:txBody>
      </p:sp>
    </p:spTree>
    <p:extLst>
      <p:ext uri="{BB962C8B-B14F-4D97-AF65-F5344CB8AC3E}">
        <p14:creationId xmlns:p14="http://schemas.microsoft.com/office/powerpoint/2010/main" val="1641604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21</a:t>
            </a:fld>
            <a:endParaRPr lang="en-US"/>
          </a:p>
        </p:txBody>
      </p:sp>
    </p:spTree>
    <p:extLst>
      <p:ext uri="{BB962C8B-B14F-4D97-AF65-F5344CB8AC3E}">
        <p14:creationId xmlns:p14="http://schemas.microsoft.com/office/powerpoint/2010/main" val="1282948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800" dirty="0" smtClean="0"/>
              <a:t>In</a:t>
            </a:r>
            <a:r>
              <a:rPr lang="en-US" sz="800" baseline="0" dirty="0" smtClean="0"/>
              <a:t> terms of collection performance, the IT is hypothesized to primarily increase the coverage of the tax base (extensive margin), and the collection rate</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sz="800" baseline="0" dirty="0" smtClean="0"/>
              <a:t>If the coverage rate and the collection rate both improved by 25% over baseline, that would lead to a 70% increase in collection</a:t>
            </a:r>
          </a:p>
          <a:p>
            <a:pPr marL="171450" indent="-171450">
              <a:buFontTx/>
              <a:buChar char="-"/>
            </a:pPr>
            <a:r>
              <a:rPr lang="en-US" sz="800" baseline="0" dirty="0" smtClean="0"/>
              <a:t>In terms of cost of collection, the IT is hypothesized to decrease cost of collection</a:t>
            </a:r>
          </a:p>
          <a:p>
            <a:pPr marL="628650" lvl="1" indent="-171450">
              <a:buFontTx/>
              <a:buChar char="-"/>
            </a:pPr>
            <a:r>
              <a:rPr lang="en-US" sz="800" baseline="0" dirty="0" smtClean="0"/>
              <a:t>In the head office, the finance officer/budget officer now has large part of her time automated (once beyond the fixed cost of setting up); the cost of the manual books and equipment (beyond the fixed cost of setting up)</a:t>
            </a:r>
          </a:p>
          <a:p>
            <a:pPr marL="628650" lvl="1" indent="-171450">
              <a:buFontTx/>
              <a:buChar char="-"/>
            </a:pPr>
            <a:r>
              <a:rPr lang="en-US" sz="800" baseline="0" dirty="0" smtClean="0"/>
              <a:t>If cost of collection went down by 10%, in combination with 25% increase in collection and coverage, that would lead to a 90% increase in collection</a:t>
            </a:r>
          </a:p>
          <a:p>
            <a:pPr marL="171450" indent="-171450">
              <a:buFontTx/>
              <a:buChar char="-"/>
            </a:pPr>
            <a:r>
              <a:rPr lang="en-US" sz="800" baseline="0" dirty="0" smtClean="0"/>
              <a:t>In terms of leakage</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sz="800" baseline="0" dirty="0" smtClean="0"/>
              <a:t>General measure of leakage: Ask  HHs whether have paid: if see no change in aggregate payment rate, but amount collected in official records goes up, this would suggest leakage has gone down</a:t>
            </a:r>
          </a:p>
          <a:p>
            <a:pPr marL="628650" lvl="1" indent="-171450">
              <a:buFontTx/>
              <a:buChar char="-"/>
            </a:pPr>
            <a:r>
              <a:rPr lang="en-US" sz="800" baseline="0" dirty="0" smtClean="0"/>
              <a:t>In </a:t>
            </a:r>
            <a:r>
              <a:rPr lang="en-US" sz="800" baseline="0" dirty="0" smtClean="0"/>
              <a:t>the local government headquarters, automated IT systems could reduce possibility that entire blocks of collected revenue are kept off the books (double books); this is one outcome that the Auditor Gen reports try to uncover</a:t>
            </a:r>
          </a:p>
          <a:p>
            <a:pPr marL="628650" lvl="1" indent="-171450">
              <a:buFontTx/>
              <a:buChar char="-"/>
            </a:pPr>
            <a:r>
              <a:rPr lang="en-US" sz="800" baseline="0" dirty="0" smtClean="0"/>
              <a:t>In terms of local tax collectors, automated centralized system + customer hotline would suggest bargaining power of tax collector vis a vis HH has gone down</a:t>
            </a:r>
            <a:r>
              <a:rPr lang="en-US" sz="800" baseline="0" dirty="0" smtClean="0"/>
              <a:t>? </a:t>
            </a:r>
          </a:p>
          <a:p>
            <a:pPr marL="628650" lvl="1" indent="-171450">
              <a:buFontTx/>
              <a:buChar char="-"/>
            </a:pPr>
            <a:r>
              <a:rPr lang="en-US" sz="800" baseline="0" dirty="0" smtClean="0"/>
              <a:t>In HH data, can measure frequency of bribes and value of the bribe</a:t>
            </a:r>
            <a:endParaRPr lang="en-US" sz="800" baseline="0" dirty="0" smtClean="0"/>
          </a:p>
          <a:p>
            <a:pPr marL="628650" lvl="1" indent="-171450">
              <a:buFontTx/>
              <a:buChar char="-"/>
            </a:pPr>
            <a:endParaRPr lang="en-US" baseline="0" dirty="0" smtClean="0"/>
          </a:p>
          <a:p>
            <a:pPr marL="628650" lvl="1"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0E891826-8135-D242-A953-37B2AC515F4B}" type="slidenum">
              <a:rPr lang="en-US" smtClean="0"/>
              <a:pPr/>
              <a:t>22</a:t>
            </a:fld>
            <a:endParaRPr lang="en-US"/>
          </a:p>
        </p:txBody>
      </p:sp>
    </p:spTree>
    <p:extLst>
      <p:ext uri="{BB962C8B-B14F-4D97-AF65-F5344CB8AC3E}">
        <p14:creationId xmlns:p14="http://schemas.microsoft.com/office/powerpoint/2010/main" val="41021341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In </a:t>
            </a:r>
            <a:r>
              <a:rPr lang="en-US" baseline="0" dirty="0" smtClean="0"/>
              <a:t>terms of HH outcomes</a:t>
            </a:r>
          </a:p>
          <a:p>
            <a:pPr marL="628650" lvl="1" indent="-171450">
              <a:buFontTx/>
              <a:buChar char="-"/>
            </a:pPr>
            <a:r>
              <a:rPr lang="en-US" baseline="0" dirty="0" smtClean="0"/>
              <a:t>If perceive intervention as investment to improve state capacity, then may report better satisfaction with local government (that in itself could lead to higher taxation due to voluntary compliance); could also potentially see more engagement with local government as a result</a:t>
            </a:r>
          </a:p>
          <a:p>
            <a:pPr marL="628650" lvl="1" indent="-171450">
              <a:buFontTx/>
              <a:buChar char="-"/>
            </a:pPr>
            <a:r>
              <a:rPr lang="en-US" baseline="0" dirty="0" smtClean="0"/>
              <a:t>Does higher state capacity lead to more accountability? </a:t>
            </a:r>
          </a:p>
          <a:p>
            <a:pPr marL="1085850" lvl="2" indent="-171450">
              <a:buFontTx/>
              <a:buChar char="-"/>
            </a:pPr>
            <a:r>
              <a:rPr lang="en-US" baseline="0" dirty="0" smtClean="0"/>
              <a:t>Ask HHs which PGs they think should see more funding: we can relate that to the change in actual PG expenditure categories</a:t>
            </a:r>
          </a:p>
          <a:p>
            <a:pPr marL="171450" indent="-171450">
              <a:buFontTx/>
              <a:buChar char="-"/>
            </a:pPr>
            <a:r>
              <a:rPr lang="en-US" baseline="0" dirty="0" smtClean="0"/>
              <a:t>In terms of leadership preferences</a:t>
            </a:r>
          </a:p>
          <a:p>
            <a:pPr marL="628650" lvl="1" indent="-171450">
              <a:buFontTx/>
              <a:buChar char="-"/>
            </a:pPr>
            <a:r>
              <a:rPr lang="en-US" baseline="0" dirty="0" smtClean="0"/>
              <a:t>Intervention could lead to increase in (self-reported) patience and hence willingness to invest in long-term projects, and could lead to decrease in (self-reported) aversion to tax</a:t>
            </a:r>
          </a:p>
          <a:p>
            <a:pPr marL="628650" lvl="1" indent="-171450">
              <a:buFontTx/>
              <a:buChar char="-"/>
            </a:pPr>
            <a:endParaRPr lang="en-US" baseline="0" dirty="0" smtClean="0"/>
          </a:p>
          <a:p>
            <a:pPr marL="628650" lvl="1"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0E891826-8135-D242-A953-37B2AC515F4B}" type="slidenum">
              <a:rPr lang="en-US" smtClean="0"/>
              <a:pPr/>
              <a:t>23</a:t>
            </a:fld>
            <a:endParaRPr lang="en-US"/>
          </a:p>
        </p:txBody>
      </p:sp>
    </p:spTree>
    <p:extLst>
      <p:ext uri="{BB962C8B-B14F-4D97-AF65-F5344CB8AC3E}">
        <p14:creationId xmlns:p14="http://schemas.microsoft.com/office/powerpoint/2010/main" val="746513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24</a:t>
            </a:fld>
            <a:endParaRPr lang="en-US"/>
          </a:p>
        </p:txBody>
      </p:sp>
    </p:spTree>
    <p:extLst>
      <p:ext uri="{BB962C8B-B14F-4D97-AF65-F5344CB8AC3E}">
        <p14:creationId xmlns:p14="http://schemas.microsoft.com/office/powerpoint/2010/main" val="16673042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smtClean="0"/>
              <a:t>- For the heterogeneity analysis, mention</a:t>
            </a:r>
            <a:r>
              <a:rPr lang="en-US" baseline="0" dirty="0" smtClean="0"/>
              <a:t> that will collect pre-intervention data on willingness to pay for this type of technology, perceived revenue impact of technology, perceived importance of technology relative to other constraints in tax collection, characteristics of all decision-makers and all planners</a:t>
            </a: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25</a:t>
            </a:fld>
            <a:endParaRPr lang="en-US"/>
          </a:p>
        </p:txBody>
      </p:sp>
    </p:spTree>
    <p:extLst>
      <p:ext uri="{BB962C8B-B14F-4D97-AF65-F5344CB8AC3E}">
        <p14:creationId xmlns:p14="http://schemas.microsoft.com/office/powerpoint/2010/main" val="32099421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26</a:t>
            </a:fld>
            <a:endParaRPr lang="en-US"/>
          </a:p>
        </p:txBody>
      </p:sp>
    </p:spTree>
    <p:extLst>
      <p:ext uri="{BB962C8B-B14F-4D97-AF65-F5344CB8AC3E}">
        <p14:creationId xmlns:p14="http://schemas.microsoft.com/office/powerpoint/2010/main" val="8742956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smtClean="0"/>
              <a:t>- For the heterogeneity analysis, mention</a:t>
            </a:r>
            <a:r>
              <a:rPr lang="en-US" baseline="0" dirty="0" smtClean="0"/>
              <a:t> that will collect pre-intervention data on willingness to pay for this type of technology, perceived revenue impact of technology, perceived importance of technology relative to other constraints in tax collection, characteristics of all decision-makers and all planners</a:t>
            </a: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27</a:t>
            </a:fld>
            <a:endParaRPr lang="en-US"/>
          </a:p>
        </p:txBody>
      </p:sp>
    </p:spTree>
    <p:extLst>
      <p:ext uri="{BB962C8B-B14F-4D97-AF65-F5344CB8AC3E}">
        <p14:creationId xmlns:p14="http://schemas.microsoft.com/office/powerpoint/2010/main" val="1947020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3</a:t>
            </a:fld>
            <a:endParaRPr lang="en-US"/>
          </a:p>
        </p:txBody>
      </p:sp>
    </p:spTree>
    <p:extLst>
      <p:ext uri="{BB962C8B-B14F-4D97-AF65-F5344CB8AC3E}">
        <p14:creationId xmlns:p14="http://schemas.microsoft.com/office/powerpoint/2010/main" val="517963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4</a:t>
            </a:fld>
            <a:endParaRPr lang="en-US"/>
          </a:p>
        </p:txBody>
      </p:sp>
    </p:spTree>
    <p:extLst>
      <p:ext uri="{BB962C8B-B14F-4D97-AF65-F5344CB8AC3E}">
        <p14:creationId xmlns:p14="http://schemas.microsoft.com/office/powerpoint/2010/main" val="2834363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5</a:t>
            </a:fld>
            <a:endParaRPr lang="en-US"/>
          </a:p>
        </p:txBody>
      </p:sp>
    </p:spTree>
    <p:extLst>
      <p:ext uri="{BB962C8B-B14F-4D97-AF65-F5344CB8AC3E}">
        <p14:creationId xmlns:p14="http://schemas.microsoft.com/office/powerpoint/2010/main" val="3043147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800" dirty="0" smtClean="0"/>
              <a:t>Per example in growth</a:t>
            </a:r>
            <a:r>
              <a:rPr lang="en-US" sz="800" baseline="0" dirty="0" smtClean="0"/>
              <a:t> models which focus on how the tax system incentivizes agents on the margin between entrepreneur versus employee job</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sz="800" dirty="0" smtClean="0"/>
              <a:t>Exemptions,</a:t>
            </a:r>
            <a:r>
              <a:rPr lang="en-US" sz="800" baseline="0" dirty="0" smtClean="0"/>
              <a:t> deductions, progressive schedules mean that marginal (top) statutory rate is not correct measure of theoretical ‘incentives’; instead, it’s the (difference in the) average effective tax rate</a:t>
            </a:r>
          </a:p>
          <a:p>
            <a:pPr marL="171450" indent="-171450">
              <a:buFontTx/>
              <a:buChar char="-"/>
            </a:pPr>
            <a:r>
              <a:rPr lang="en-US" sz="800" baseline="0" dirty="0" smtClean="0"/>
              <a:t>Per example, in inequality distributional models, often say that consumption taxes contribute to inequality because poor HHs consume a larger fraction of their income</a:t>
            </a:r>
          </a:p>
          <a:p>
            <a:pPr marL="628650" lvl="1" indent="-171450">
              <a:buFontTx/>
              <a:buChar char="-"/>
            </a:pPr>
            <a:r>
              <a:rPr lang="en-US" sz="800" baseline="0" dirty="0" smtClean="0"/>
              <a:t>But when a lot of consumption takes place outside the tax net (and disproportionately so for poorer HHs), it would be incorrect to use consumption tax rate as proxy for tax incidence on that share of total consumption</a:t>
            </a:r>
          </a:p>
          <a:p>
            <a:pPr marL="171450" indent="-171450">
              <a:buFontTx/>
              <a:buChar char="-"/>
            </a:pPr>
            <a:r>
              <a:rPr lang="en-US" sz="800" baseline="0" dirty="0" smtClean="0"/>
              <a:t>Steps</a:t>
            </a:r>
          </a:p>
          <a:p>
            <a:pPr marL="628650" lvl="1" indent="-171450">
              <a:buFontTx/>
              <a:buChar char="-"/>
            </a:pPr>
            <a:r>
              <a:rPr lang="en-US" sz="800" baseline="0" dirty="0" smtClean="0"/>
              <a:t>AETR on HH income=1100/(</a:t>
            </a:r>
            <a:r>
              <a:rPr lang="en-US" sz="800" baseline="0" dirty="0" err="1" smtClean="0"/>
              <a:t>oper</a:t>
            </a:r>
            <a:r>
              <a:rPr lang="en-US" sz="800" baseline="0" dirty="0" smtClean="0"/>
              <a:t> surplus of unincorporated </a:t>
            </a:r>
            <a:r>
              <a:rPr lang="en-US" sz="800" baseline="0" dirty="0" err="1" smtClean="0"/>
              <a:t>sector+property</a:t>
            </a:r>
            <a:r>
              <a:rPr lang="en-US" sz="800" baseline="0" dirty="0" smtClean="0"/>
              <a:t> </a:t>
            </a:r>
            <a:r>
              <a:rPr lang="en-US" sz="800" baseline="0" dirty="0" err="1" smtClean="0"/>
              <a:t>income+dependent</a:t>
            </a:r>
            <a:r>
              <a:rPr lang="en-US" sz="800" baseline="0" dirty="0" smtClean="0"/>
              <a:t> wage income W)</a:t>
            </a:r>
          </a:p>
          <a:p>
            <a:pPr marL="628650" lvl="1" indent="-171450">
              <a:buFontTx/>
              <a:buChar char="-"/>
            </a:pPr>
            <a:r>
              <a:rPr lang="en-US" sz="800" baseline="0" dirty="0" smtClean="0"/>
              <a:t>Then, ETR_L=(AETR_HH*W+2000+3000)/(W+2200)</a:t>
            </a:r>
          </a:p>
          <a:p>
            <a:pPr marL="628650" lvl="1" indent="-171450">
              <a:buFontTx/>
              <a:buChar char="-"/>
            </a:pPr>
            <a:r>
              <a:rPr lang="en-US" sz="800" baseline="0" dirty="0" smtClean="0"/>
              <a:t>ETR_K=[AETR_HH*(OSPUE+PE)+1200+4100+4400]/[operating surplus of the economy]</a:t>
            </a:r>
          </a:p>
          <a:p>
            <a:pPr marL="628650" lvl="1" indent="-171450">
              <a:buFontTx/>
              <a:buChar char="-"/>
            </a:pPr>
            <a:r>
              <a:rPr lang="en-US" sz="800" baseline="0" dirty="0" smtClean="0"/>
              <a:t>4100 is tax on stock of capital and 4400 is tax on capital transactions</a:t>
            </a:r>
          </a:p>
          <a:p>
            <a:pPr marL="171450" indent="-171450">
              <a:buFontTx/>
              <a:buChar char="-"/>
            </a:pPr>
            <a:r>
              <a:rPr lang="en-US" sz="800" baseline="0" dirty="0" smtClean="0"/>
              <a:t>Assumptions</a:t>
            </a:r>
          </a:p>
          <a:p>
            <a:pPr marL="628650" lvl="1" indent="-171450">
              <a:buFontTx/>
              <a:buChar char="-"/>
            </a:pPr>
            <a:r>
              <a:rPr lang="en-US" sz="800" baseline="0" dirty="0" smtClean="0"/>
              <a:t>Impute rental for owner-occupied housing is in OSPUE</a:t>
            </a:r>
          </a:p>
          <a:p>
            <a:pPr marL="628650" lvl="1" indent="-171450">
              <a:buFontTx/>
              <a:buChar char="-"/>
            </a:pPr>
            <a:r>
              <a:rPr lang="en-US" sz="800" baseline="0" dirty="0" smtClean="0"/>
              <a:t>HH taxes to labor in line with labor’s share in HH income</a:t>
            </a:r>
          </a:p>
          <a:p>
            <a:pPr marL="628650" lvl="1" indent="-171450">
              <a:buFontTx/>
              <a:buChar char="-"/>
            </a:pPr>
            <a:r>
              <a:rPr lang="en-US" sz="800" baseline="0" dirty="0" smtClean="0"/>
              <a:t>All SE income is return to factor of production K; instead, we could play with idea that SE pay themselves the wage that corresponds to the average employee wage in the economy</a:t>
            </a:r>
          </a:p>
          <a:p>
            <a:pPr marL="628650" lvl="1" indent="-171450">
              <a:buFontTx/>
              <a:buChar char="-"/>
            </a:pPr>
            <a:r>
              <a:rPr lang="en-US" sz="800" baseline="0" dirty="0" smtClean="0"/>
              <a:t>All </a:t>
            </a:r>
            <a:r>
              <a:rPr lang="en-US" sz="800" baseline="0" dirty="0" err="1" smtClean="0"/>
              <a:t>SocSec</a:t>
            </a:r>
            <a:r>
              <a:rPr lang="en-US" sz="800" baseline="0" dirty="0" smtClean="0"/>
              <a:t> and payroll is allocated to L </a:t>
            </a:r>
          </a:p>
          <a:p>
            <a:pPr marL="457200" lvl="1" indent="0">
              <a:buFontTx/>
              <a:buNone/>
            </a:pPr>
            <a:endParaRPr lang="en-US" baseline="0"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6</a:t>
            </a:fld>
            <a:endParaRPr lang="en-US"/>
          </a:p>
        </p:txBody>
      </p:sp>
    </p:spTree>
    <p:extLst>
      <p:ext uri="{BB962C8B-B14F-4D97-AF65-F5344CB8AC3E}">
        <p14:creationId xmlns:p14="http://schemas.microsoft.com/office/powerpoint/2010/main" val="3912204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With our detailed measures of types of taxes, our detailed (and which</a:t>
            </a:r>
            <a:r>
              <a:rPr lang="en-US" baseline="0" dirty="0" smtClean="0"/>
              <a:t> did not exist </a:t>
            </a:r>
            <a:r>
              <a:rPr lang="en-US" dirty="0" smtClean="0"/>
              <a:t>prior to</a:t>
            </a:r>
            <a:r>
              <a:rPr lang="en-US" baseline="0" dirty="0" smtClean="0"/>
              <a:t> work) measures of national accounts, we construct the effective tax rate on K and L (and will do so on labor as well in the future) in both developed and developing countries</a:t>
            </a:r>
          </a:p>
          <a:p>
            <a:pPr marL="171450" indent="-171450">
              <a:buFontTx/>
              <a:buChar char="-"/>
            </a:pPr>
            <a:r>
              <a:rPr lang="en-US" baseline="0" dirty="0" smtClean="0"/>
              <a:t>Why is ETR_L so low in developing countries</a:t>
            </a:r>
          </a:p>
          <a:p>
            <a:pPr marL="628650" lvl="1" indent="-171450">
              <a:buFontTx/>
              <a:buChar char="-"/>
            </a:pPr>
            <a:r>
              <a:rPr lang="en-US" baseline="0" dirty="0" smtClean="0"/>
              <a:t>Taxes on actual labor (mainly PIT) is very small because of the small base that PIT taxes</a:t>
            </a:r>
          </a:p>
          <a:p>
            <a:pPr marL="628650" lvl="1" indent="-171450">
              <a:buFontTx/>
              <a:buChar char="-"/>
            </a:pPr>
            <a:r>
              <a:rPr lang="en-US" baseline="0" dirty="0" smtClean="0"/>
              <a:t>Social security contributions are also quasi non-existent</a:t>
            </a:r>
          </a:p>
          <a:p>
            <a:pPr marL="171450" indent="-171450">
              <a:buFontTx/>
              <a:buChar char="-"/>
            </a:pPr>
            <a:r>
              <a:rPr lang="en-US" baseline="0" dirty="0" smtClean="0"/>
              <a:t>Why is ETR_K “so high” in developing countries</a:t>
            </a:r>
          </a:p>
          <a:p>
            <a:pPr marL="628650" lvl="1" indent="-171450">
              <a:buFontTx/>
              <a:buChar char="-"/>
            </a:pPr>
            <a:r>
              <a:rPr lang="en-US" baseline="0" dirty="0" smtClean="0"/>
              <a:t>It’s not really that high after all, it’s more that </a:t>
            </a:r>
            <a:r>
              <a:rPr lang="en-US" baseline="0" dirty="0" err="1" smtClean="0"/>
              <a:t>tau_L</a:t>
            </a:r>
            <a:r>
              <a:rPr lang="en-US" baseline="0" dirty="0" smtClean="0"/>
              <a:t> is so low</a:t>
            </a:r>
          </a:p>
          <a:p>
            <a:pPr marL="628650" lvl="1" indent="-171450">
              <a:buFontTx/>
              <a:buChar char="-"/>
            </a:pPr>
            <a:r>
              <a:rPr lang="en-US" baseline="0" dirty="0" smtClean="0"/>
              <a:t>It’s high because taxes (on large firms in particular) are well implemented</a:t>
            </a:r>
          </a:p>
          <a:p>
            <a:pPr marL="628650" lvl="1" indent="-171450">
              <a:buFontTx/>
              <a:buChar char="-"/>
            </a:pPr>
            <a:r>
              <a:rPr lang="en-US" baseline="0" dirty="0" smtClean="0"/>
              <a:t>It’s high because we assume all SE taxes are taxes on K (and while the revenue per SE is not large, the SE base is large)</a:t>
            </a:r>
          </a:p>
          <a:p>
            <a:pPr marL="628650" lvl="1" indent="-171450">
              <a:buFontTx/>
              <a:buChar char="-"/>
            </a:pPr>
            <a:r>
              <a:rPr lang="en-US" baseline="0" dirty="0" smtClean="0"/>
              <a:t>There is actually a non-trivial amount of direct capital taxes in developing countries (which again is high compared to taxes on labor)</a:t>
            </a:r>
          </a:p>
        </p:txBody>
      </p:sp>
      <p:sp>
        <p:nvSpPr>
          <p:cNvPr id="4" name="Slide Number Placeholder 3"/>
          <p:cNvSpPr>
            <a:spLocks noGrp="1"/>
          </p:cNvSpPr>
          <p:nvPr>
            <p:ph type="sldNum" sz="quarter" idx="10"/>
          </p:nvPr>
        </p:nvSpPr>
        <p:spPr/>
        <p:txBody>
          <a:bodyPr/>
          <a:lstStyle/>
          <a:p>
            <a:fld id="{0E891826-8135-D242-A953-37B2AC515F4B}" type="slidenum">
              <a:rPr lang="en-US" smtClean="0"/>
              <a:pPr/>
              <a:t>7</a:t>
            </a:fld>
            <a:endParaRPr lang="en-US"/>
          </a:p>
        </p:txBody>
      </p:sp>
    </p:spTree>
    <p:extLst>
      <p:ext uri="{BB962C8B-B14F-4D97-AF65-F5344CB8AC3E}">
        <p14:creationId xmlns:p14="http://schemas.microsoft.com/office/powerpoint/2010/main" val="1724373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The ‘basic’ tax capacity models have a feature which is that growth of tax collection is gradual and steady; this is supported by cross-country and within-developed country over time evidence, where ‘time’/development is associated with steady increase in tax collection (as percent of GDP)</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As will see, this is at odds with the pattern in some, not all, SSA countries; instead they are characterized by rapid growth and long stagnation, or sort of boom and bust which have very long-run implications: current tax collection may be lower or at least not any higher than 50 years ago!</a:t>
            </a:r>
          </a:p>
          <a:p>
            <a:pPr marL="171450" indent="-171450">
              <a:buFontTx/>
              <a:buChar char="-"/>
            </a:pPr>
            <a:r>
              <a:rPr lang="en-US" baseline="0" dirty="0" smtClean="0"/>
              <a:t>Second motivation, address questions that policy makers care about, which is the medium-run framework</a:t>
            </a:r>
          </a:p>
          <a:p>
            <a:pPr marL="628650" lvl="1" indent="-171450">
              <a:buFontTx/>
              <a:buChar char="-"/>
            </a:pPr>
            <a:r>
              <a:rPr lang="en-US" baseline="0" dirty="0" smtClean="0"/>
              <a:t>How likely is a country to undergo sustained acceleration, and what factors are associated with such transitions</a:t>
            </a:r>
          </a:p>
          <a:p>
            <a:endParaRPr lang="en-US"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8</a:t>
            </a:fld>
            <a:endParaRPr lang="en-US"/>
          </a:p>
        </p:txBody>
      </p:sp>
    </p:spTree>
    <p:extLst>
      <p:ext uri="{BB962C8B-B14F-4D97-AF65-F5344CB8AC3E}">
        <p14:creationId xmlns:p14="http://schemas.microsoft.com/office/powerpoint/2010/main" val="2412626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fld id="{0E891826-8135-D242-A953-37B2AC515F4B}" type="slidenum">
              <a:rPr lang="en-US" smtClean="0"/>
              <a:pPr/>
              <a:t>9</a:t>
            </a:fld>
            <a:endParaRPr lang="en-US"/>
          </a:p>
        </p:txBody>
      </p:sp>
    </p:spTree>
    <p:extLst>
      <p:ext uri="{BB962C8B-B14F-4D97-AF65-F5344CB8AC3E}">
        <p14:creationId xmlns:p14="http://schemas.microsoft.com/office/powerpoint/2010/main" val="3133237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F1482D-7B32-4116-A535-E4611DF0BBDD}" type="datetime1">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3BCAB-1A33-4B13-8E87-40453A0DEC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AA7102-241F-4468-8D97-765E7A148819}" type="datetime1">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3BCAB-1A33-4B13-8E87-40453A0DEC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D44EC5-61E0-45F1-B9B3-2BA1DA7F1197}" type="datetime1">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3BCAB-1A33-4B13-8E87-40453A0DEC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CECD10-19CD-438F-B214-C2A8CDE88D6B}" type="datetime1">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3BCAB-1A33-4B13-8E87-40453A0DEC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DB9DBF-8596-4AB9-B7AE-71847F9A12F0}" type="datetime1">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3BCAB-1A33-4B13-8E87-40453A0DEC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CE1779-1686-47F4-B447-754C87DCEB78}" type="datetime1">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3BCAB-1A33-4B13-8E87-40453A0DEC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1972B5-23A0-4030-8E4F-6A93FF7AC9F0}" type="datetime1">
              <a:rPr lang="en-US" smtClean="0"/>
              <a:t>4/30/2018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83BCAB-1A33-4B13-8E87-40453A0DEC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0F79D1-2148-4D37-8A76-A97F05D9C695}" type="datetime1">
              <a:rPr lang="en-US" smtClean="0"/>
              <a:t>4/30/2018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3BCAB-1A33-4B13-8E87-40453A0DEC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C09BA-23DA-4F48-BFD7-36944C5E60AE}" type="datetime1">
              <a:rPr lang="en-US" smtClean="0"/>
              <a:t>4/30/2018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83BCAB-1A33-4B13-8E87-40453A0DEC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228BD2-DC32-47EC-9193-1DA5B6707F12}" type="datetime1">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3BCAB-1A33-4B13-8E87-40453A0DEC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E411F9-BDF0-4690-96D4-BE35B05E161A}" type="datetime1">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3BCAB-1A33-4B13-8E87-40453A0DEC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4784A-CE19-45CD-AA7C-823498D341FC}" type="datetime1">
              <a:rPr lang="en-US" smtClean="0"/>
              <a:t>4/30/2018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3BCAB-1A33-4B13-8E87-40453A0DEC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anders_jensen@hks.Harvard.edu"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362200"/>
            <a:ext cx="7924800" cy="2862322"/>
          </a:xfrm>
          <a:prstGeom prst="rect">
            <a:avLst/>
          </a:prstGeom>
          <a:noFill/>
        </p:spPr>
        <p:txBody>
          <a:bodyPr wrap="square" rtlCol="0">
            <a:spAutoFit/>
          </a:bodyPr>
          <a:lstStyle/>
          <a:p>
            <a:pPr algn="ctr"/>
            <a:r>
              <a:rPr lang="en-US" sz="3600" b="1" dirty="0" smtClean="0">
                <a:latin typeface="Arial" pitchFamily="34" charset="0"/>
                <a:cs typeface="Arial" pitchFamily="34" charset="0"/>
              </a:rPr>
              <a:t>Taxation in Africa</a:t>
            </a:r>
            <a:endParaRPr lang="en-US" sz="3600" b="1" dirty="0">
              <a:latin typeface="Arial" pitchFamily="34" charset="0"/>
              <a:cs typeface="Arial" pitchFamily="34" charset="0"/>
            </a:endParaRPr>
          </a:p>
          <a:p>
            <a:pPr algn="ctr"/>
            <a:endParaRPr lang="en-US" sz="3600" dirty="0">
              <a:latin typeface="Arial" pitchFamily="34" charset="0"/>
              <a:cs typeface="Arial" pitchFamily="34" charset="0"/>
            </a:endParaRPr>
          </a:p>
          <a:p>
            <a:pPr algn="ctr"/>
            <a:r>
              <a:rPr lang="en-US" sz="2400" dirty="0" smtClean="0">
                <a:latin typeface="Arial" pitchFamily="34" charset="0"/>
                <a:cs typeface="Arial" pitchFamily="34" charset="0"/>
              </a:rPr>
              <a:t>Anders Jensen (HKS)</a:t>
            </a:r>
            <a:endParaRPr lang="en-US" sz="2400" dirty="0">
              <a:latin typeface="Arial" pitchFamily="34" charset="0"/>
              <a:cs typeface="Arial" pitchFamily="34" charset="0"/>
            </a:endParaRPr>
          </a:p>
          <a:p>
            <a:pPr algn="ctr"/>
            <a:endParaRPr lang="en-US" sz="2400" dirty="0">
              <a:latin typeface="Arial" pitchFamily="34" charset="0"/>
              <a:cs typeface="Arial" pitchFamily="34" charset="0"/>
            </a:endParaRPr>
          </a:p>
          <a:p>
            <a:pPr algn="ctr"/>
            <a:r>
              <a:rPr lang="en-US" sz="2400" dirty="0" smtClean="0">
                <a:latin typeface="Arial" pitchFamily="34" charset="0"/>
                <a:cs typeface="Arial" pitchFamily="34" charset="0"/>
              </a:rPr>
              <a:t>LIEP – April 30</a:t>
            </a:r>
            <a:r>
              <a:rPr lang="en-US" sz="2400" baseline="30000" dirty="0" smtClean="0">
                <a:latin typeface="Arial" pitchFamily="34" charset="0"/>
                <a:cs typeface="Arial" pitchFamily="34" charset="0"/>
              </a:rPr>
              <a:t>th</a:t>
            </a:r>
            <a:endParaRPr lang="en-US" sz="2400" dirty="0">
              <a:latin typeface="Arial" pitchFamily="34" charset="0"/>
              <a:cs typeface="Arial" pitchFamily="34" charset="0"/>
            </a:endParaRPr>
          </a:p>
          <a:p>
            <a:pPr algn="ctr"/>
            <a:endParaRPr lang="en-US" sz="36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3783BCAB-1A33-4B13-8E87-40453A0DECFC}" type="slidenum">
              <a:rPr lang="en-US" smtClean="0"/>
              <a:pPr/>
              <a:t>1</a:t>
            </a:fld>
            <a:endParaRPr lang="en-US"/>
          </a:p>
        </p:txBody>
      </p:sp>
    </p:spTree>
    <p:extLst>
      <p:ext uri="{BB962C8B-B14F-4D97-AF65-F5344CB8AC3E}">
        <p14:creationId xmlns:p14="http://schemas.microsoft.com/office/powerpoint/2010/main" val="2928547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5400"/>
            <a:ext cx="8229600" cy="715962"/>
          </a:xfrm>
        </p:spPr>
        <p:txBody>
          <a:bodyPr>
            <a:normAutofit/>
          </a:bodyPr>
          <a:lstStyle/>
          <a:p>
            <a:r>
              <a:rPr lang="en-US" sz="2800" b="1" u="sng" dirty="0"/>
              <a:t>I </a:t>
            </a:r>
            <a:r>
              <a:rPr lang="en-US" sz="2800" b="1" u="sng" dirty="0" smtClean="0"/>
              <a:t>– KENYA: 1960-2010</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10</a:t>
            </a:fld>
            <a:endParaRPr lang="en-US"/>
          </a:p>
        </p:txBody>
      </p:sp>
      <p:pic>
        <p:nvPicPr>
          <p:cNvPr id="6" name="Picture 5"/>
          <p:cNvPicPr>
            <a:picLocks noChangeAspect="1"/>
          </p:cNvPicPr>
          <p:nvPr/>
        </p:nvPicPr>
        <p:blipFill>
          <a:blip r:embed="rId3"/>
          <a:stretch>
            <a:fillRect/>
          </a:stretch>
        </p:blipFill>
        <p:spPr>
          <a:xfrm>
            <a:off x="679006" y="656309"/>
            <a:ext cx="7785988" cy="5700041"/>
          </a:xfrm>
          <a:prstGeom prst="rect">
            <a:avLst/>
          </a:prstGeom>
        </p:spPr>
      </p:pic>
    </p:spTree>
    <p:extLst>
      <p:ext uri="{BB962C8B-B14F-4D97-AF65-F5344CB8AC3E}">
        <p14:creationId xmlns:p14="http://schemas.microsoft.com/office/powerpoint/2010/main" val="3743844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5400"/>
            <a:ext cx="8229600" cy="715962"/>
          </a:xfrm>
        </p:spPr>
        <p:txBody>
          <a:bodyPr>
            <a:normAutofit/>
          </a:bodyPr>
          <a:lstStyle/>
          <a:p>
            <a:r>
              <a:rPr lang="en-US" sz="2800" b="1" u="sng" dirty="0"/>
              <a:t>I </a:t>
            </a:r>
            <a:r>
              <a:rPr lang="en-US" sz="2800" b="1" u="sng" dirty="0" smtClean="0"/>
              <a:t>– SOUTH AFRICA: 1960-2010</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11</a:t>
            </a:fld>
            <a:endParaRPr lang="en-US"/>
          </a:p>
        </p:txBody>
      </p:sp>
      <p:pic>
        <p:nvPicPr>
          <p:cNvPr id="4" name="Picture 3"/>
          <p:cNvPicPr>
            <a:picLocks noChangeAspect="1"/>
          </p:cNvPicPr>
          <p:nvPr/>
        </p:nvPicPr>
        <p:blipFill>
          <a:blip r:embed="rId3"/>
          <a:stretch>
            <a:fillRect/>
          </a:stretch>
        </p:blipFill>
        <p:spPr>
          <a:xfrm>
            <a:off x="609600" y="737206"/>
            <a:ext cx="7915397" cy="5794779"/>
          </a:xfrm>
          <a:prstGeom prst="rect">
            <a:avLst/>
          </a:prstGeom>
        </p:spPr>
      </p:pic>
    </p:spTree>
    <p:extLst>
      <p:ext uri="{BB962C8B-B14F-4D97-AF65-F5344CB8AC3E}">
        <p14:creationId xmlns:p14="http://schemas.microsoft.com/office/powerpoint/2010/main" val="3877087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5400"/>
            <a:ext cx="8229600" cy="715962"/>
          </a:xfrm>
        </p:spPr>
        <p:txBody>
          <a:bodyPr>
            <a:normAutofit/>
          </a:bodyPr>
          <a:lstStyle/>
          <a:p>
            <a:r>
              <a:rPr lang="en-US" sz="2800" b="1" u="sng" dirty="0"/>
              <a:t>I </a:t>
            </a:r>
            <a:r>
              <a:rPr lang="en-US" sz="2800" b="1" u="sng" dirty="0" smtClean="0"/>
              <a:t>– TANZANIA: 1960-2010</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12</a:t>
            </a:fld>
            <a:endParaRPr lang="en-US"/>
          </a:p>
        </p:txBody>
      </p:sp>
      <p:pic>
        <p:nvPicPr>
          <p:cNvPr id="4" name="Picture 3"/>
          <p:cNvPicPr>
            <a:picLocks noChangeAspect="1"/>
          </p:cNvPicPr>
          <p:nvPr/>
        </p:nvPicPr>
        <p:blipFill>
          <a:blip r:embed="rId3"/>
          <a:stretch>
            <a:fillRect/>
          </a:stretch>
        </p:blipFill>
        <p:spPr>
          <a:xfrm>
            <a:off x="720831" y="717550"/>
            <a:ext cx="7702337" cy="5638800"/>
          </a:xfrm>
          <a:prstGeom prst="rect">
            <a:avLst/>
          </a:prstGeom>
        </p:spPr>
      </p:pic>
    </p:spTree>
    <p:extLst>
      <p:ext uri="{BB962C8B-B14F-4D97-AF65-F5344CB8AC3E}">
        <p14:creationId xmlns:p14="http://schemas.microsoft.com/office/powerpoint/2010/main" val="3093901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5400"/>
            <a:ext cx="8229600" cy="715962"/>
          </a:xfrm>
        </p:spPr>
        <p:txBody>
          <a:bodyPr>
            <a:normAutofit/>
          </a:bodyPr>
          <a:lstStyle/>
          <a:p>
            <a:r>
              <a:rPr lang="en-US" sz="2800" b="1" u="sng" dirty="0"/>
              <a:t>I </a:t>
            </a:r>
            <a:r>
              <a:rPr lang="en-US" sz="2800" b="1" u="sng" dirty="0" smtClean="0"/>
              <a:t>– ETHIOPIA: 1960-2010</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13</a:t>
            </a:fld>
            <a:endParaRPr lang="en-US"/>
          </a:p>
        </p:txBody>
      </p:sp>
      <p:pic>
        <p:nvPicPr>
          <p:cNvPr id="4" name="Picture 3"/>
          <p:cNvPicPr>
            <a:picLocks noChangeAspect="1"/>
          </p:cNvPicPr>
          <p:nvPr/>
        </p:nvPicPr>
        <p:blipFill>
          <a:blip r:embed="rId3"/>
          <a:stretch>
            <a:fillRect/>
          </a:stretch>
        </p:blipFill>
        <p:spPr>
          <a:xfrm>
            <a:off x="723900" y="685800"/>
            <a:ext cx="7696200" cy="5634308"/>
          </a:xfrm>
          <a:prstGeom prst="rect">
            <a:avLst/>
          </a:prstGeom>
        </p:spPr>
      </p:pic>
    </p:spTree>
    <p:extLst>
      <p:ext uri="{BB962C8B-B14F-4D97-AF65-F5344CB8AC3E}">
        <p14:creationId xmlns:p14="http://schemas.microsoft.com/office/powerpoint/2010/main" val="3613391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marL="457200" indent="-457200">
              <a:buFont typeface="+mj-lt"/>
              <a:buAutoNum type="arabicPeriod"/>
            </a:pPr>
            <a:endParaRPr lang="en-US" sz="2000" dirty="0" smtClean="0"/>
          </a:p>
          <a:p>
            <a:pPr marL="457200" indent="-457200">
              <a:buFont typeface="+mj-lt"/>
              <a:buAutoNum type="arabicPeriod"/>
            </a:pPr>
            <a:endParaRPr lang="en-US" sz="2000" dirty="0"/>
          </a:p>
          <a:p>
            <a:pPr marL="457200" indent="-457200">
              <a:buFont typeface="+mj-lt"/>
              <a:buAutoNum type="arabicPeriod"/>
            </a:pPr>
            <a:endParaRPr lang="en-US" sz="2000" dirty="0" smtClean="0"/>
          </a:p>
          <a:p>
            <a:pPr marL="0" indent="0">
              <a:buNone/>
            </a:pPr>
            <a:endParaRPr lang="en-US" sz="2000" dirty="0"/>
          </a:p>
          <a:p>
            <a:pPr marL="457200" indent="-457200">
              <a:buFont typeface="+mj-lt"/>
              <a:buAutoNum type="arabicPeriod"/>
            </a:pPr>
            <a:r>
              <a:rPr lang="en-US" sz="2400" dirty="0" smtClean="0"/>
              <a:t>Taxation in the long-run: new facts across space and time </a:t>
            </a:r>
          </a:p>
          <a:p>
            <a:pPr marL="457200" indent="-457200">
              <a:buFont typeface="+mj-lt"/>
              <a:buAutoNum type="arabicPeriod"/>
            </a:pPr>
            <a:r>
              <a:rPr lang="en-US" sz="2400" dirty="0" smtClean="0">
                <a:solidFill>
                  <a:srgbClr val="FF0000"/>
                </a:solidFill>
              </a:rPr>
              <a:t>Taxation and technology: evidence from Ghana</a:t>
            </a:r>
          </a:p>
        </p:txBody>
      </p:sp>
      <p:sp>
        <p:nvSpPr>
          <p:cNvPr id="5" name="Title 1"/>
          <p:cNvSpPr>
            <a:spLocks noGrp="1"/>
          </p:cNvSpPr>
          <p:nvPr>
            <p:ph type="title"/>
          </p:nvPr>
        </p:nvSpPr>
        <p:spPr>
          <a:xfrm>
            <a:off x="457200" y="25400"/>
            <a:ext cx="8229600" cy="715962"/>
          </a:xfrm>
        </p:spPr>
        <p:txBody>
          <a:bodyPr>
            <a:normAutofit/>
          </a:bodyPr>
          <a:lstStyle/>
          <a:p>
            <a:r>
              <a:rPr lang="en-US" sz="2800" b="1" u="sng" dirty="0" smtClean="0"/>
              <a:t>ROADMAP</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14</a:t>
            </a:fld>
            <a:endParaRPr lang="en-US"/>
          </a:p>
        </p:txBody>
      </p:sp>
    </p:spTree>
    <p:extLst>
      <p:ext uri="{BB962C8B-B14F-4D97-AF65-F5344CB8AC3E}">
        <p14:creationId xmlns:p14="http://schemas.microsoft.com/office/powerpoint/2010/main" val="146009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down)">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4362"/>
            <a:ext cx="8153400" cy="5659438"/>
          </a:xfrm>
        </p:spPr>
        <p:txBody>
          <a:bodyPr>
            <a:normAutofit/>
          </a:bodyPr>
          <a:lstStyle/>
          <a:p>
            <a:r>
              <a:rPr lang="en-US" sz="2000" dirty="0" smtClean="0"/>
              <a:t>Joint work with James Dzansi, Henry Telli (University of Ghana, East </a:t>
            </a:r>
            <a:r>
              <a:rPr lang="en-US" sz="2000" dirty="0" err="1" smtClean="0"/>
              <a:t>Legon</a:t>
            </a:r>
            <a:r>
              <a:rPr lang="en-US" sz="2000" dirty="0" smtClean="0"/>
              <a:t>), and David Lagakos (UC San Diego)</a:t>
            </a:r>
          </a:p>
          <a:p>
            <a:endParaRPr lang="en-US" sz="2000" dirty="0" smtClean="0"/>
          </a:p>
          <a:p>
            <a:r>
              <a:rPr lang="en-US" sz="2000" dirty="0" smtClean="0"/>
              <a:t>Joint policy-research collaboration with Ministry of Finance and Ministry of Local Government in Ghana</a:t>
            </a:r>
            <a:endParaRPr lang="en-US" sz="1600" dirty="0" smtClean="0"/>
          </a:p>
        </p:txBody>
      </p:sp>
      <p:sp>
        <p:nvSpPr>
          <p:cNvPr id="5" name="Title 1"/>
          <p:cNvSpPr>
            <a:spLocks noGrp="1"/>
          </p:cNvSpPr>
          <p:nvPr>
            <p:ph type="title"/>
          </p:nvPr>
        </p:nvSpPr>
        <p:spPr>
          <a:xfrm>
            <a:off x="457200" y="25400"/>
            <a:ext cx="8229600" cy="715962"/>
          </a:xfrm>
        </p:spPr>
        <p:txBody>
          <a:bodyPr>
            <a:normAutofit/>
          </a:bodyPr>
          <a:lstStyle/>
          <a:p>
            <a:r>
              <a:rPr lang="en-US" sz="2800" b="1" u="sng" dirty="0" smtClean="0"/>
              <a:t>III – TAXATION AND TECHNOLOGY</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15</a:t>
            </a:fld>
            <a:endParaRPr lang="en-US"/>
          </a:p>
        </p:txBody>
      </p:sp>
    </p:spTree>
    <p:extLst>
      <p:ext uri="{BB962C8B-B14F-4D97-AF65-F5344CB8AC3E}">
        <p14:creationId xmlns:p14="http://schemas.microsoft.com/office/powerpoint/2010/main" val="114944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7562"/>
            <a:ext cx="8153400" cy="5659438"/>
          </a:xfrm>
        </p:spPr>
        <p:txBody>
          <a:bodyPr>
            <a:noAutofit/>
          </a:bodyPr>
          <a:lstStyle/>
          <a:p>
            <a:r>
              <a:rPr lang="en-US" sz="2000" dirty="0" smtClean="0"/>
              <a:t>Limited observability is key constraint to tax collection in developing countries</a:t>
            </a:r>
          </a:p>
          <a:p>
            <a:pPr lvl="1"/>
            <a:r>
              <a:rPr lang="en-US" sz="1600" dirty="0" smtClean="0"/>
              <a:t>Wedge between (well intended) statutory policies and effectively implemented policies</a:t>
            </a:r>
          </a:p>
          <a:p>
            <a:pPr lvl="1"/>
            <a:r>
              <a:rPr lang="en-US" sz="1600" dirty="0" smtClean="0"/>
              <a:t>Increase in discretionary power of intermediaries (e.g. local tax collectors in the field)</a:t>
            </a:r>
          </a:p>
          <a:p>
            <a:pPr lvl="1"/>
            <a:r>
              <a:rPr lang="en-US" sz="1600" dirty="0" smtClean="0"/>
              <a:t>Costly and inefficient collection process</a:t>
            </a:r>
          </a:p>
          <a:p>
            <a:r>
              <a:rPr lang="en-US" sz="2000" dirty="0" smtClean="0"/>
              <a:t>State investments in technology can potentially alleviate observability constraints</a:t>
            </a:r>
          </a:p>
          <a:p>
            <a:pPr lvl="1"/>
            <a:r>
              <a:rPr lang="en-US" sz="1600" dirty="0" smtClean="0"/>
              <a:t>Recent theoretical work (</a:t>
            </a:r>
            <a:r>
              <a:rPr lang="en-US" sz="1600" dirty="0" err="1" smtClean="0"/>
              <a:t>Besley</a:t>
            </a:r>
            <a:r>
              <a:rPr lang="en-US" sz="1600" dirty="0" smtClean="0"/>
              <a:t> and </a:t>
            </a:r>
            <a:r>
              <a:rPr lang="en-US" sz="1600" dirty="0" err="1" smtClean="0"/>
              <a:t>Persson</a:t>
            </a:r>
            <a:r>
              <a:rPr lang="en-US" sz="1600" dirty="0" smtClean="0"/>
              <a:t>, 2009, 2010)</a:t>
            </a:r>
            <a:endParaRPr lang="en-US" sz="1600" dirty="0"/>
          </a:p>
          <a:p>
            <a:r>
              <a:rPr lang="en-US" sz="2000" dirty="0" smtClean="0"/>
              <a:t>Limited empirical evidence on returns to investments in tax capacity</a:t>
            </a:r>
          </a:p>
          <a:p>
            <a:pPr lvl="1"/>
            <a:r>
              <a:rPr lang="en-US" sz="1600" dirty="0" smtClean="0"/>
              <a:t>Investment is associated with large </a:t>
            </a:r>
            <a:r>
              <a:rPr lang="en-US" sz="1600" dirty="0" smtClean="0"/>
              <a:t>impacts (case-studies)</a:t>
            </a:r>
          </a:p>
          <a:p>
            <a:pPr lvl="1"/>
            <a:r>
              <a:rPr lang="en-US" sz="1600" dirty="0" smtClean="0"/>
              <a:t>But decision </a:t>
            </a:r>
            <a:r>
              <a:rPr lang="en-US" sz="1600" dirty="0"/>
              <a:t>to invest, and implementation conditional on investing, may be driven by underlying revenue trends and/or correlated with determinants of revenue collection</a:t>
            </a:r>
            <a:endParaRPr lang="en-US" sz="1600" dirty="0" smtClean="0"/>
          </a:p>
          <a:p>
            <a:r>
              <a:rPr lang="en-US" sz="2000" dirty="0" smtClean="0"/>
              <a:t>Well-identified evidence from other technology investments in state capacity find high returns, including</a:t>
            </a:r>
          </a:p>
          <a:p>
            <a:pPr lvl="1"/>
            <a:r>
              <a:rPr lang="en-US" sz="1600" dirty="0" smtClean="0"/>
              <a:t>Delivery of anti-poverty programs in India: </a:t>
            </a:r>
            <a:r>
              <a:rPr lang="en-US" sz="1600" dirty="0" err="1" smtClean="0"/>
              <a:t>Muralidharan</a:t>
            </a:r>
            <a:r>
              <a:rPr lang="en-US" sz="1600" dirty="0" smtClean="0"/>
              <a:t> </a:t>
            </a:r>
            <a:r>
              <a:rPr lang="en-US" sz="1600" dirty="0"/>
              <a:t>[2016</a:t>
            </a:r>
            <a:r>
              <a:rPr lang="en-US" sz="1600" dirty="0" smtClean="0"/>
              <a:t>]</a:t>
            </a:r>
          </a:p>
          <a:p>
            <a:pPr lvl="1"/>
            <a:r>
              <a:rPr lang="en-US" sz="1600" dirty="0" smtClean="0"/>
              <a:t>Voting technology in Brazil: Fujiwara [2015]</a:t>
            </a:r>
          </a:p>
          <a:p>
            <a:pPr lvl="1"/>
            <a:r>
              <a:rPr lang="en-US" sz="1600" dirty="0" smtClean="0"/>
              <a:t>Electroni</a:t>
            </a:r>
            <a:r>
              <a:rPr lang="en-US" sz="1600" dirty="0" smtClean="0"/>
              <a:t>c procurement in India and Indonesia: Lewis-</a:t>
            </a:r>
            <a:r>
              <a:rPr lang="en-US" sz="1600" dirty="0" err="1" smtClean="0"/>
              <a:t>Faupel</a:t>
            </a:r>
            <a:r>
              <a:rPr lang="en-US" sz="1600" dirty="0" smtClean="0"/>
              <a:t>, Olken, </a:t>
            </a:r>
            <a:r>
              <a:rPr lang="en-US" sz="1600" dirty="0" err="1" smtClean="0"/>
              <a:t>Neggers</a:t>
            </a:r>
            <a:r>
              <a:rPr lang="en-US" sz="1600" dirty="0" smtClean="0"/>
              <a:t>, Pande [2016]</a:t>
            </a:r>
            <a:endParaRPr lang="en-US" sz="1600" dirty="0" smtClean="0"/>
          </a:p>
        </p:txBody>
      </p:sp>
      <p:sp>
        <p:nvSpPr>
          <p:cNvPr id="5" name="Title 1"/>
          <p:cNvSpPr>
            <a:spLocks noGrp="1"/>
          </p:cNvSpPr>
          <p:nvPr>
            <p:ph type="title"/>
          </p:nvPr>
        </p:nvSpPr>
        <p:spPr>
          <a:xfrm>
            <a:off x="457200" y="25400"/>
            <a:ext cx="8229600" cy="715962"/>
          </a:xfrm>
        </p:spPr>
        <p:txBody>
          <a:bodyPr>
            <a:normAutofit/>
          </a:bodyPr>
          <a:lstStyle/>
          <a:p>
            <a:r>
              <a:rPr lang="en-US" sz="2800" b="1" u="sng" dirty="0" smtClean="0"/>
              <a:t>III – TAXATION AND TECHNOLOGY</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16</a:t>
            </a:fld>
            <a:endParaRPr lang="en-US"/>
          </a:p>
        </p:txBody>
      </p:sp>
    </p:spTree>
    <p:extLst>
      <p:ext uri="{BB962C8B-B14F-4D97-AF65-F5344CB8AC3E}">
        <p14:creationId xmlns:p14="http://schemas.microsoft.com/office/powerpoint/2010/main" val="348371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down)">
                                      <p:cBhvr>
                                        <p:cTn id="40" dur="500"/>
                                        <p:tgtEl>
                                          <p:spTgt spid="3">
                                            <p:txEl>
                                              <p:pRg st="9" end="9"/>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ipe(down)">
                                      <p:cBhvr>
                                        <p:cTn id="43" dur="500"/>
                                        <p:tgtEl>
                                          <p:spTgt spid="3">
                                            <p:txEl>
                                              <p:pRg st="10" end="10"/>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wipe(down)">
                                      <p:cBhvr>
                                        <p:cTn id="46" dur="500"/>
                                        <p:tgtEl>
                                          <p:spTgt spid="3">
                                            <p:txEl>
                                              <p:pRg st="11" end="11"/>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wipe(down)">
                                      <p:cBhvr>
                                        <p:cTn id="4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7562"/>
            <a:ext cx="8153400" cy="5659438"/>
          </a:xfrm>
        </p:spPr>
        <p:txBody>
          <a:bodyPr>
            <a:noAutofit/>
          </a:bodyPr>
          <a:lstStyle/>
          <a:p>
            <a:r>
              <a:rPr lang="en-US" sz="2000" dirty="0" smtClean="0"/>
              <a:t>In </a:t>
            </a:r>
            <a:r>
              <a:rPr lang="en-US" sz="2000" dirty="0" smtClean="0"/>
              <a:t>this project, we present evidence from a large-scale experimental evaluation of the </a:t>
            </a:r>
            <a:r>
              <a:rPr lang="en-US" sz="2000" dirty="0" smtClean="0"/>
              <a:t>technology on property taxes in Ghana</a:t>
            </a:r>
          </a:p>
          <a:p>
            <a:pPr lvl="1"/>
            <a:r>
              <a:rPr lang="en-US" sz="1600" dirty="0"/>
              <a:t>Randomize roll-out across 98 </a:t>
            </a:r>
            <a:r>
              <a:rPr lang="en-US" sz="1600" dirty="0" smtClean="0"/>
              <a:t>districts, </a:t>
            </a:r>
            <a:r>
              <a:rPr lang="en-US" sz="1600" dirty="0"/>
              <a:t>covering 18 million </a:t>
            </a:r>
            <a:r>
              <a:rPr lang="en-US" sz="1600" dirty="0" smtClean="0"/>
              <a:t>people</a:t>
            </a:r>
          </a:p>
          <a:p>
            <a:pPr lvl="1"/>
            <a:r>
              <a:rPr lang="en-US" sz="1600" dirty="0" smtClean="0"/>
              <a:t>Randomization at full organizational scale of local governments</a:t>
            </a:r>
          </a:p>
          <a:p>
            <a:pPr marL="457200" lvl="1" indent="0">
              <a:buNone/>
            </a:pPr>
            <a:endParaRPr lang="en-US" sz="2000" dirty="0" smtClean="0"/>
          </a:p>
          <a:p>
            <a:r>
              <a:rPr lang="en-US" sz="2000" dirty="0" smtClean="0"/>
              <a:t>Project is part of on-going collaboration with central and local government agencies to improve local tax collection performance</a:t>
            </a:r>
          </a:p>
          <a:p>
            <a:pPr lvl="1"/>
            <a:r>
              <a:rPr lang="en-US" sz="1600" dirty="0"/>
              <a:t>Consensus (supported by data) that exists strong potential for improvement</a:t>
            </a:r>
          </a:p>
          <a:p>
            <a:pPr lvl="1"/>
            <a:r>
              <a:rPr lang="en-US" sz="1600" dirty="0" smtClean="0"/>
              <a:t>Iterative process: (long</a:t>
            </a:r>
            <a:r>
              <a:rPr lang="en-US" sz="1600" dirty="0"/>
              <a:t>) list of potential determinants, uncertain returns to </a:t>
            </a:r>
            <a:r>
              <a:rPr lang="en-US" sz="1600" dirty="0" smtClean="0"/>
              <a:t>each</a:t>
            </a:r>
          </a:p>
          <a:p>
            <a:endParaRPr lang="en-US" sz="2000" dirty="0" smtClean="0"/>
          </a:p>
          <a:p>
            <a:r>
              <a:rPr lang="en-US" sz="2000" dirty="0" smtClean="0"/>
              <a:t>Context: low adoption of tax-enhancing technologies</a:t>
            </a:r>
          </a:p>
          <a:p>
            <a:pPr lvl="1"/>
            <a:r>
              <a:rPr lang="en-US" sz="1600" dirty="0" smtClean="0"/>
              <a:t>Pre-existing technology developed around 2013 in collaboration with foreign aid agency, proposed by Ministry of Local Government</a:t>
            </a:r>
          </a:p>
          <a:p>
            <a:pPr lvl="1"/>
            <a:r>
              <a:rPr lang="en-US" sz="1600" dirty="0" smtClean="0"/>
              <a:t>Reasons for non-adoption (baseline survey)</a:t>
            </a:r>
          </a:p>
          <a:p>
            <a:pPr lvl="2"/>
            <a:r>
              <a:rPr lang="en-US" sz="1600" dirty="0" smtClean="0"/>
              <a:t>Did not know about technology </a:t>
            </a:r>
          </a:p>
          <a:p>
            <a:pPr lvl="2"/>
            <a:r>
              <a:rPr lang="en-US" sz="1600" dirty="0" smtClean="0"/>
              <a:t>Technology inadequate for district-specific setting</a:t>
            </a:r>
            <a:endParaRPr lang="en-US" sz="1600" dirty="0" smtClean="0"/>
          </a:p>
        </p:txBody>
      </p:sp>
      <p:sp>
        <p:nvSpPr>
          <p:cNvPr id="5" name="Title 1"/>
          <p:cNvSpPr>
            <a:spLocks noGrp="1"/>
          </p:cNvSpPr>
          <p:nvPr>
            <p:ph type="title"/>
          </p:nvPr>
        </p:nvSpPr>
        <p:spPr>
          <a:xfrm>
            <a:off x="457200" y="25400"/>
            <a:ext cx="8229600" cy="715962"/>
          </a:xfrm>
        </p:spPr>
        <p:txBody>
          <a:bodyPr>
            <a:normAutofit/>
          </a:bodyPr>
          <a:lstStyle/>
          <a:p>
            <a:r>
              <a:rPr lang="en-US" sz="2000" b="1" u="sng" dirty="0" smtClean="0"/>
              <a:t>III – TAXATION AND </a:t>
            </a:r>
            <a:r>
              <a:rPr lang="en-US" sz="2000" b="1" u="sng" dirty="0" smtClean="0"/>
              <a:t>TECHNOLOGY IN GHANA’S LOCAL GOVERNMENT</a:t>
            </a:r>
            <a:endParaRPr lang="en-US" sz="20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17</a:t>
            </a:fld>
            <a:endParaRPr lang="en-US"/>
          </a:p>
        </p:txBody>
      </p:sp>
    </p:spTree>
    <p:extLst>
      <p:ext uri="{BB962C8B-B14F-4D97-AF65-F5344CB8AC3E}">
        <p14:creationId xmlns:p14="http://schemas.microsoft.com/office/powerpoint/2010/main" val="168685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down)">
                                      <p:cBhvr>
                                        <p:cTn id="29" dur="500"/>
                                        <p:tgtEl>
                                          <p:spTgt spid="3">
                                            <p:txEl>
                                              <p:pRg st="8" end="8"/>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wipe(down)">
                                      <p:cBhvr>
                                        <p:cTn id="35" dur="500"/>
                                        <p:tgtEl>
                                          <p:spTgt spid="3">
                                            <p:txEl>
                                              <p:pRg st="10" end="10"/>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wipe(down)">
                                      <p:cBhvr>
                                        <p:cTn id="38" dur="500"/>
                                        <p:tgtEl>
                                          <p:spTgt spid="3">
                                            <p:txEl>
                                              <p:pRg st="11" end="11"/>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wipe(down)">
                                      <p:cBhvr>
                                        <p:cTn id="4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7562"/>
            <a:ext cx="8153400" cy="5659438"/>
          </a:xfrm>
        </p:spPr>
        <p:txBody>
          <a:bodyPr>
            <a:noAutofit/>
          </a:bodyPr>
          <a:lstStyle/>
          <a:p>
            <a:r>
              <a:rPr lang="en-US" sz="2000" dirty="0" smtClean="0"/>
              <a:t>Limited observability is ubiquitous feature of </a:t>
            </a:r>
            <a:r>
              <a:rPr lang="en-US" sz="2000" dirty="0" smtClean="0"/>
              <a:t>property </a:t>
            </a:r>
            <a:r>
              <a:rPr lang="en-US" sz="2000" dirty="0" smtClean="0"/>
              <a:t>taxation in SSA</a:t>
            </a:r>
          </a:p>
          <a:p>
            <a:pPr lvl="1"/>
            <a:r>
              <a:rPr lang="en-US" sz="1600" dirty="0" smtClean="0"/>
              <a:t>Improved IT systems often hailed as a “potentially transformative tool” (APTI, 2017) </a:t>
            </a:r>
          </a:p>
          <a:p>
            <a:pPr lvl="1"/>
            <a:r>
              <a:rPr lang="en-US" sz="1600" dirty="0" smtClean="0"/>
              <a:t>IT reforms under way in </a:t>
            </a:r>
            <a:r>
              <a:rPr lang="en-US" sz="1600" dirty="0" smtClean="0"/>
              <a:t>Ethiopia, Nigeria</a:t>
            </a:r>
            <a:r>
              <a:rPr lang="en-US" sz="1600" dirty="0" smtClean="0"/>
              <a:t>, Senegal, Sierra </a:t>
            </a:r>
            <a:r>
              <a:rPr lang="en-US" sz="1600" dirty="0" smtClean="0"/>
              <a:t>Leone </a:t>
            </a:r>
            <a:endParaRPr lang="en-US" sz="1600" dirty="0" smtClean="0"/>
          </a:p>
          <a:p>
            <a:endParaRPr lang="en-US" sz="2000" dirty="0" smtClean="0"/>
          </a:p>
          <a:p>
            <a:r>
              <a:rPr lang="en-US" sz="2000" dirty="0" smtClean="0"/>
              <a:t>Recently </a:t>
            </a:r>
            <a:r>
              <a:rPr lang="en-US" sz="2000" dirty="0" smtClean="0"/>
              <a:t>developed technology by Ghanaian private firm</a:t>
            </a:r>
          </a:p>
          <a:p>
            <a:pPr lvl="1"/>
            <a:r>
              <a:rPr lang="en-US" sz="1600" dirty="0" smtClean="0"/>
              <a:t>GIS-based system dramatically lowers cost of building and maintaining property registry</a:t>
            </a:r>
          </a:p>
          <a:p>
            <a:pPr lvl="1"/>
            <a:r>
              <a:rPr lang="en-US" sz="1600" dirty="0" smtClean="0"/>
              <a:t>‘Locally appropriate’ billing, payment, and enforcement software using GIS-system as automated data input</a:t>
            </a:r>
          </a:p>
          <a:p>
            <a:pPr lvl="1"/>
            <a:r>
              <a:rPr lang="en-US" sz="1600" dirty="0" smtClean="0"/>
              <a:t>Real-time monitoring of tax collectors</a:t>
            </a:r>
            <a:r>
              <a:rPr lang="en-US" sz="1600" dirty="0"/>
              <a:t>, and (third-party) customer </a:t>
            </a:r>
            <a:r>
              <a:rPr lang="en-US" sz="1600" dirty="0" smtClean="0"/>
              <a:t>service</a:t>
            </a:r>
          </a:p>
          <a:p>
            <a:endParaRPr lang="en-US" sz="2000" dirty="0" smtClean="0"/>
          </a:p>
          <a:p>
            <a:r>
              <a:rPr lang="en-US" sz="2000" dirty="0" smtClean="0"/>
              <a:t>Baseline </a:t>
            </a:r>
            <a:r>
              <a:rPr lang="en-US" sz="2000" dirty="0" smtClean="0"/>
              <a:t>survey suggests that this locally developed technology could plausibly improve local tax collection</a:t>
            </a:r>
          </a:p>
          <a:p>
            <a:pPr lvl="1"/>
            <a:r>
              <a:rPr lang="en-US" sz="1600" dirty="0" smtClean="0"/>
              <a:t>15</a:t>
            </a:r>
            <a:r>
              <a:rPr lang="en-US" sz="1600" dirty="0" smtClean="0"/>
              <a:t>% of districts have ‘any’ form of </a:t>
            </a:r>
            <a:r>
              <a:rPr lang="en-US" sz="1600" dirty="0" smtClean="0"/>
              <a:t>technology</a:t>
            </a:r>
          </a:p>
          <a:p>
            <a:pPr lvl="2"/>
            <a:r>
              <a:rPr lang="en-US" sz="1600" dirty="0"/>
              <a:t>B</a:t>
            </a:r>
            <a:r>
              <a:rPr lang="en-US" sz="1600" dirty="0" smtClean="0"/>
              <a:t>ut </a:t>
            </a:r>
            <a:r>
              <a:rPr lang="en-US" sz="1600" dirty="0" smtClean="0"/>
              <a:t>adoption of technology is associated with 50% increase in revenue</a:t>
            </a:r>
          </a:p>
          <a:p>
            <a:pPr lvl="1"/>
            <a:r>
              <a:rPr lang="en-US" sz="1600" dirty="0" smtClean="0"/>
              <a:t>Cost </a:t>
            </a:r>
            <a:r>
              <a:rPr lang="en-US" sz="1600" dirty="0" smtClean="0"/>
              <a:t>of collection is </a:t>
            </a:r>
            <a:r>
              <a:rPr lang="en-US" sz="1600" dirty="0" smtClean="0"/>
              <a:t>49</a:t>
            </a:r>
            <a:r>
              <a:rPr lang="en-US" sz="1600" dirty="0" smtClean="0"/>
              <a:t>% (lower bound)</a:t>
            </a:r>
          </a:p>
          <a:p>
            <a:pPr lvl="2"/>
            <a:r>
              <a:rPr lang="en-US" sz="1600" dirty="0" smtClean="0"/>
              <a:t>Compared to </a:t>
            </a:r>
            <a:r>
              <a:rPr lang="en-US" sz="1600" dirty="0" smtClean="0"/>
              <a:t>0.45% </a:t>
            </a:r>
            <a:r>
              <a:rPr lang="en-US" sz="1600" dirty="0" smtClean="0"/>
              <a:t>in </a:t>
            </a:r>
            <a:r>
              <a:rPr lang="en-US" sz="1600" dirty="0" smtClean="0"/>
              <a:t>US (IRS, 2010)</a:t>
            </a:r>
            <a:endParaRPr lang="en-US" sz="1600" dirty="0" smtClean="0"/>
          </a:p>
          <a:p>
            <a:pPr lvl="1"/>
            <a:r>
              <a:rPr lang="en-US" sz="1600" dirty="0" smtClean="0"/>
              <a:t>35</a:t>
            </a:r>
            <a:r>
              <a:rPr lang="en-US" sz="1600" dirty="0" smtClean="0"/>
              <a:t>% of properties receive official tax </a:t>
            </a:r>
            <a:r>
              <a:rPr lang="en-US" sz="1600" dirty="0" smtClean="0"/>
              <a:t>bill, with a recovery </a:t>
            </a:r>
            <a:r>
              <a:rPr lang="en-US" sz="1600" dirty="0" smtClean="0"/>
              <a:t>rate </a:t>
            </a:r>
            <a:r>
              <a:rPr lang="en-US" sz="1600" dirty="0" smtClean="0"/>
              <a:t>of 63%</a:t>
            </a:r>
          </a:p>
          <a:p>
            <a:pPr lvl="2"/>
            <a:r>
              <a:rPr lang="en-US" sz="1600" dirty="0" smtClean="0"/>
              <a:t>‘High’ recovery rates consistent with Pakistani setting: Khan, Khwaja, Olken [2015]</a:t>
            </a:r>
            <a:endParaRPr lang="en-US" sz="1600" dirty="0" smtClean="0"/>
          </a:p>
        </p:txBody>
      </p:sp>
      <p:sp>
        <p:nvSpPr>
          <p:cNvPr id="5" name="Title 1"/>
          <p:cNvSpPr>
            <a:spLocks noGrp="1"/>
          </p:cNvSpPr>
          <p:nvPr>
            <p:ph type="title"/>
          </p:nvPr>
        </p:nvSpPr>
        <p:spPr>
          <a:xfrm>
            <a:off x="457200" y="-30162"/>
            <a:ext cx="8229600" cy="715962"/>
          </a:xfrm>
        </p:spPr>
        <p:txBody>
          <a:bodyPr>
            <a:normAutofit/>
          </a:bodyPr>
          <a:lstStyle/>
          <a:p>
            <a:r>
              <a:rPr lang="en-US" sz="2800" b="1" u="sng" dirty="0" smtClean="0"/>
              <a:t>III – REASONS TO BE OPTIMISTIC</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18</a:t>
            </a:fld>
            <a:endParaRPr lang="en-US"/>
          </a:p>
        </p:txBody>
      </p:sp>
    </p:spTree>
    <p:extLst>
      <p:ext uri="{BB962C8B-B14F-4D97-AF65-F5344CB8AC3E}">
        <p14:creationId xmlns:p14="http://schemas.microsoft.com/office/powerpoint/2010/main" val="137901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wipe(down)">
                                      <p:cBhvr>
                                        <p:cTn id="35" dur="500"/>
                                        <p:tgtEl>
                                          <p:spTgt spid="3">
                                            <p:txEl>
                                              <p:pRg st="10" end="10"/>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wipe(down)">
                                      <p:cBhvr>
                                        <p:cTn id="38" dur="500"/>
                                        <p:tgtEl>
                                          <p:spTgt spid="3">
                                            <p:txEl>
                                              <p:pRg st="11" end="11"/>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wipe(down)">
                                      <p:cBhvr>
                                        <p:cTn id="41" dur="500"/>
                                        <p:tgtEl>
                                          <p:spTgt spid="3">
                                            <p:txEl>
                                              <p:pRg st="12" end="12"/>
                                            </p:tx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3">
                                            <p:txEl>
                                              <p:pRg st="13" end="13"/>
                                            </p:txEl>
                                          </p:spTgt>
                                        </p:tgtEl>
                                        <p:attrNameLst>
                                          <p:attrName>style.visibility</p:attrName>
                                        </p:attrNameLst>
                                      </p:cBhvr>
                                      <p:to>
                                        <p:strVal val="visible"/>
                                      </p:to>
                                    </p:set>
                                    <p:animEffect transition="in" filter="wipe(down)">
                                      <p:cBhvr>
                                        <p:cTn id="44" dur="500"/>
                                        <p:tgtEl>
                                          <p:spTgt spid="3">
                                            <p:txEl>
                                              <p:pRg st="13" end="13"/>
                                            </p:tx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animEffect transition="in" filter="wipe(down)">
                                      <p:cBhvr>
                                        <p:cTn id="47" dur="500"/>
                                        <p:tgtEl>
                                          <p:spTgt spid="3">
                                            <p:txEl>
                                              <p:pRg st="14" end="14"/>
                                            </p:tx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
                                            <p:txEl>
                                              <p:pRg st="15" end="15"/>
                                            </p:txEl>
                                          </p:spTgt>
                                        </p:tgtEl>
                                        <p:attrNameLst>
                                          <p:attrName>style.visibility</p:attrName>
                                        </p:attrNameLst>
                                      </p:cBhvr>
                                      <p:to>
                                        <p:strVal val="visible"/>
                                      </p:to>
                                    </p:set>
                                    <p:animEffect transition="in" filter="wipe(down)">
                                      <p:cBhvr>
                                        <p:cTn id="50"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7562"/>
            <a:ext cx="8153400" cy="5659438"/>
          </a:xfrm>
        </p:spPr>
        <p:txBody>
          <a:bodyPr>
            <a:normAutofit/>
          </a:bodyPr>
          <a:lstStyle/>
          <a:p>
            <a:r>
              <a:rPr lang="en-US" sz="2000" dirty="0" smtClean="0"/>
              <a:t>Implementation requires solving a complex mix of technical and logistical challenges (Andrews, Pritchett, </a:t>
            </a:r>
            <a:r>
              <a:rPr lang="en-US" sz="2000" dirty="0" err="1" smtClean="0"/>
              <a:t>Woolcock</a:t>
            </a:r>
            <a:r>
              <a:rPr lang="en-US" sz="2000" dirty="0" smtClean="0"/>
              <a:t>, 2017)</a:t>
            </a:r>
          </a:p>
          <a:p>
            <a:pPr lvl="1"/>
            <a:r>
              <a:rPr lang="en-US" sz="1600" dirty="0" smtClean="0"/>
              <a:t>Undertaking may fail unless </a:t>
            </a:r>
            <a:r>
              <a:rPr lang="en-US" sz="1600" i="1" dirty="0" smtClean="0"/>
              <a:t>all </a:t>
            </a:r>
            <a:r>
              <a:rPr lang="en-US" sz="1600" dirty="0" smtClean="0"/>
              <a:t>components are well-implemented (Kremer, 1993)</a:t>
            </a:r>
          </a:p>
          <a:p>
            <a:endParaRPr lang="en-US" sz="2000" dirty="0" smtClean="0"/>
          </a:p>
          <a:p>
            <a:r>
              <a:rPr lang="en-US" sz="2000" dirty="0" smtClean="0"/>
              <a:t>Vested </a:t>
            </a:r>
            <a:r>
              <a:rPr lang="en-US" sz="2000" dirty="0" smtClean="0"/>
              <a:t>interests whose rents are threatened may subvert the intervention and limit its effectiveness</a:t>
            </a:r>
          </a:p>
          <a:p>
            <a:pPr lvl="1"/>
            <a:r>
              <a:rPr lang="en-US" sz="1600" dirty="0" smtClean="0"/>
              <a:t>Individual tax collectors and/or central administrators</a:t>
            </a:r>
          </a:p>
          <a:p>
            <a:pPr lvl="1"/>
            <a:r>
              <a:rPr lang="en-US" sz="1600" dirty="0" smtClean="0"/>
              <a:t>Dampen incentives to collect taxes in first place, and thus reduce levels of local public goods</a:t>
            </a:r>
          </a:p>
          <a:p>
            <a:endParaRPr lang="en-US" sz="2000" dirty="0" smtClean="0"/>
          </a:p>
          <a:p>
            <a:r>
              <a:rPr lang="en-US" sz="2000" dirty="0" smtClean="0"/>
              <a:t>Even </a:t>
            </a:r>
            <a:r>
              <a:rPr lang="en-US" sz="2000" dirty="0" smtClean="0"/>
              <a:t>if aggregate revenue collection impact is positive, uncertainty about</a:t>
            </a:r>
          </a:p>
          <a:p>
            <a:pPr lvl="1"/>
            <a:r>
              <a:rPr lang="en-US" sz="1600" dirty="0" smtClean="0"/>
              <a:t>Overall cost-effectiveness (actual and as perceived by local decision-makers)</a:t>
            </a:r>
          </a:p>
          <a:p>
            <a:pPr lvl="1"/>
            <a:r>
              <a:rPr lang="en-US" sz="1600" dirty="0" smtClean="0"/>
              <a:t>Distributional consequences </a:t>
            </a:r>
          </a:p>
        </p:txBody>
      </p:sp>
      <p:sp>
        <p:nvSpPr>
          <p:cNvPr id="5" name="Title 1"/>
          <p:cNvSpPr>
            <a:spLocks noGrp="1"/>
          </p:cNvSpPr>
          <p:nvPr>
            <p:ph type="title"/>
          </p:nvPr>
        </p:nvSpPr>
        <p:spPr>
          <a:xfrm>
            <a:off x="457200" y="-30162"/>
            <a:ext cx="8229600" cy="715962"/>
          </a:xfrm>
        </p:spPr>
        <p:txBody>
          <a:bodyPr>
            <a:normAutofit/>
          </a:bodyPr>
          <a:lstStyle/>
          <a:p>
            <a:r>
              <a:rPr lang="en-US" sz="2800" b="1" u="sng" dirty="0" smtClean="0"/>
              <a:t>III – REASONS TO BE SKEPTICAL</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19</a:t>
            </a:fld>
            <a:endParaRPr lang="en-US"/>
          </a:p>
        </p:txBody>
      </p:sp>
    </p:spTree>
    <p:extLst>
      <p:ext uri="{BB962C8B-B14F-4D97-AF65-F5344CB8AC3E}">
        <p14:creationId xmlns:p14="http://schemas.microsoft.com/office/powerpoint/2010/main" val="114605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down)">
                                      <p:cBhvr>
                                        <p:cTn id="26" dur="500"/>
                                        <p:tgtEl>
                                          <p:spTgt spid="3">
                                            <p:txEl>
                                              <p:pRg st="7" end="7"/>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down)">
                                      <p:cBhvr>
                                        <p:cTn id="29" dur="500"/>
                                        <p:tgtEl>
                                          <p:spTgt spid="3">
                                            <p:txEl>
                                              <p:pRg st="8" end="8"/>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marL="457200" indent="-457200">
              <a:buFont typeface="+mj-lt"/>
              <a:buAutoNum type="arabicPeriod"/>
            </a:pPr>
            <a:endParaRPr lang="en-US" sz="2000" dirty="0" smtClean="0"/>
          </a:p>
          <a:p>
            <a:pPr marL="457200" indent="-457200">
              <a:buFont typeface="+mj-lt"/>
              <a:buAutoNum type="arabicPeriod"/>
            </a:pPr>
            <a:endParaRPr lang="en-US" sz="2000" dirty="0" smtClean="0"/>
          </a:p>
          <a:p>
            <a:pPr marL="457200" indent="-457200">
              <a:buFont typeface="+mj-lt"/>
              <a:buAutoNum type="arabicPeriod"/>
            </a:pPr>
            <a:endParaRPr lang="en-US" sz="2000" dirty="0"/>
          </a:p>
          <a:p>
            <a:pPr marL="0" indent="0">
              <a:buNone/>
            </a:pPr>
            <a:endParaRPr lang="en-US" sz="2000" dirty="0"/>
          </a:p>
          <a:p>
            <a:r>
              <a:rPr lang="en-US" sz="2000" dirty="0" smtClean="0"/>
              <a:t>Present different projects related to taxation in Africa</a:t>
            </a:r>
          </a:p>
          <a:p>
            <a:pPr marL="0" indent="0">
              <a:buNone/>
            </a:pPr>
            <a:endParaRPr lang="en-US" sz="2000" dirty="0" smtClean="0"/>
          </a:p>
          <a:p>
            <a:r>
              <a:rPr lang="en-US" sz="2000" dirty="0" smtClean="0"/>
              <a:t>All of them (very much) work in progress: appreciate all comments and feedback!</a:t>
            </a:r>
            <a:endParaRPr lang="en-US" sz="2000" dirty="0" smtClean="0"/>
          </a:p>
        </p:txBody>
      </p:sp>
      <p:sp>
        <p:nvSpPr>
          <p:cNvPr id="5" name="Title 1"/>
          <p:cNvSpPr>
            <a:spLocks noGrp="1"/>
          </p:cNvSpPr>
          <p:nvPr>
            <p:ph type="title"/>
          </p:nvPr>
        </p:nvSpPr>
        <p:spPr>
          <a:xfrm>
            <a:off x="457200" y="25400"/>
            <a:ext cx="8229600" cy="715962"/>
          </a:xfrm>
        </p:spPr>
        <p:txBody>
          <a:bodyPr>
            <a:normAutofit/>
          </a:bodyPr>
          <a:lstStyle/>
          <a:p>
            <a:r>
              <a:rPr lang="en-US" sz="2800" b="1" u="sng" dirty="0" smtClean="0"/>
              <a:t>ROADMAP</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2</a:t>
            </a:fld>
            <a:endParaRPr lang="en-US"/>
          </a:p>
        </p:txBody>
      </p:sp>
    </p:spTree>
    <p:extLst>
      <p:ext uri="{BB962C8B-B14F-4D97-AF65-F5344CB8AC3E}">
        <p14:creationId xmlns:p14="http://schemas.microsoft.com/office/powerpoint/2010/main" val="73662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wipe(down)">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7562"/>
            <a:ext cx="8153400" cy="5659438"/>
          </a:xfrm>
        </p:spPr>
        <p:txBody>
          <a:bodyPr>
            <a:noAutofit/>
          </a:bodyPr>
          <a:lstStyle/>
          <a:p>
            <a:r>
              <a:rPr lang="en-US" sz="2000" dirty="0" smtClean="0"/>
              <a:t>Limited </a:t>
            </a:r>
            <a:r>
              <a:rPr lang="en-US" sz="2000" dirty="0" smtClean="0"/>
              <a:t>evidence to support either enthusiasts or skeptics of investments in technology to alleviate tax observability and collection constraints</a:t>
            </a:r>
          </a:p>
          <a:p>
            <a:r>
              <a:rPr lang="en-US" sz="2000" dirty="0" smtClean="0"/>
              <a:t>Aim to fill this gap in a large-scale experimental evaluation of newly developed technology for local governments in Ghana</a:t>
            </a:r>
          </a:p>
          <a:p>
            <a:endParaRPr lang="en-US" sz="2000" dirty="0" smtClean="0"/>
          </a:p>
          <a:p>
            <a:r>
              <a:rPr lang="en-US" sz="2000" dirty="0" smtClean="0"/>
              <a:t>Randomize </a:t>
            </a:r>
            <a:r>
              <a:rPr lang="en-US" sz="2000" dirty="0" smtClean="0"/>
              <a:t>the order in which 98 local governments are offered technology by private firm</a:t>
            </a:r>
          </a:p>
          <a:p>
            <a:pPr lvl="1"/>
            <a:r>
              <a:rPr lang="en-US" sz="1600" dirty="0" smtClean="0"/>
              <a:t>Up to date, GIS-based property registry</a:t>
            </a:r>
          </a:p>
          <a:p>
            <a:pPr lvl="1"/>
            <a:r>
              <a:rPr lang="en-US" sz="1600" dirty="0" smtClean="0"/>
              <a:t>Locally tailored revenue software for billing, payment, enforcement, using GIS input  </a:t>
            </a:r>
          </a:p>
          <a:p>
            <a:endParaRPr lang="en-US" sz="2000" dirty="0" smtClean="0"/>
          </a:p>
          <a:p>
            <a:r>
              <a:rPr lang="en-US" sz="2000" dirty="0" smtClean="0"/>
              <a:t>Evaluation</a:t>
            </a:r>
          </a:p>
          <a:p>
            <a:pPr lvl="1"/>
            <a:r>
              <a:rPr lang="en-US" sz="1600" dirty="0"/>
              <a:t>50 treatment districts, 48 control districts </a:t>
            </a:r>
          </a:p>
          <a:p>
            <a:pPr lvl="1"/>
            <a:r>
              <a:rPr lang="en-US" sz="1600" dirty="0"/>
              <a:t>18-24 months evaluation </a:t>
            </a:r>
            <a:r>
              <a:rPr lang="en-US" sz="1600" dirty="0" smtClean="0"/>
              <a:t>period</a:t>
            </a:r>
            <a:endParaRPr lang="en-US" sz="1600" dirty="0" smtClean="0"/>
          </a:p>
          <a:p>
            <a:endParaRPr lang="en-US" sz="2000" dirty="0" smtClean="0"/>
          </a:p>
          <a:p>
            <a:r>
              <a:rPr lang="en-US" sz="2000" dirty="0" smtClean="0"/>
              <a:t>Intervention design</a:t>
            </a:r>
          </a:p>
          <a:p>
            <a:pPr lvl="1"/>
            <a:r>
              <a:rPr lang="en-US" sz="1600" dirty="0" smtClean="0"/>
              <a:t>‘Conference event’: overcome information barrier</a:t>
            </a:r>
          </a:p>
          <a:p>
            <a:pPr lvl="1"/>
            <a:r>
              <a:rPr lang="en-US" sz="1600" dirty="0" smtClean="0"/>
              <a:t> Follow-up ‘showcase’ events in treated districts: involve large number of authorities</a:t>
            </a:r>
            <a:endParaRPr lang="en-US" sz="1600" dirty="0" smtClean="0"/>
          </a:p>
        </p:txBody>
      </p:sp>
      <p:sp>
        <p:nvSpPr>
          <p:cNvPr id="5" name="Title 1"/>
          <p:cNvSpPr>
            <a:spLocks noGrp="1"/>
          </p:cNvSpPr>
          <p:nvPr>
            <p:ph type="title"/>
          </p:nvPr>
        </p:nvSpPr>
        <p:spPr>
          <a:xfrm>
            <a:off x="457200" y="-30162"/>
            <a:ext cx="8229600" cy="715962"/>
          </a:xfrm>
        </p:spPr>
        <p:txBody>
          <a:bodyPr>
            <a:normAutofit/>
          </a:bodyPr>
          <a:lstStyle/>
          <a:p>
            <a:r>
              <a:rPr lang="en-US" sz="2800" b="1" u="sng" dirty="0" smtClean="0"/>
              <a:t>III – RESEARCH DESIGN</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20</a:t>
            </a:fld>
            <a:endParaRPr lang="en-US"/>
          </a:p>
        </p:txBody>
      </p:sp>
    </p:spTree>
    <p:extLst>
      <p:ext uri="{BB962C8B-B14F-4D97-AF65-F5344CB8AC3E}">
        <p14:creationId xmlns:p14="http://schemas.microsoft.com/office/powerpoint/2010/main" val="249188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down)">
                                      <p:cBhvr>
                                        <p:cTn id="34" dur="5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wipe(down)">
                                      <p:cBhvr>
                                        <p:cTn id="39" dur="500"/>
                                        <p:tgtEl>
                                          <p:spTgt spid="3">
                                            <p:txEl>
                                              <p:pRg st="11" end="11"/>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wipe(down)">
                                      <p:cBhvr>
                                        <p:cTn id="42" dur="500"/>
                                        <p:tgtEl>
                                          <p:spTgt spid="3">
                                            <p:txEl>
                                              <p:pRg st="12" end="12"/>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animEffect transition="in" filter="wipe(down)">
                                      <p:cBhvr>
                                        <p:cTn id="45"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106362"/>
            <a:ext cx="8229600" cy="715962"/>
          </a:xfrm>
        </p:spPr>
        <p:txBody>
          <a:bodyPr>
            <a:normAutofit/>
          </a:bodyPr>
          <a:lstStyle/>
          <a:p>
            <a:r>
              <a:rPr lang="en-US" sz="2800" b="1" u="sng" dirty="0" smtClean="0"/>
              <a:t>III – BALANCE</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21</a:t>
            </a:fld>
            <a:endParaRPr lang="en-US"/>
          </a:p>
        </p:txBody>
      </p:sp>
      <p:pic>
        <p:nvPicPr>
          <p:cNvPr id="9" name="Picture 8"/>
          <p:cNvPicPr>
            <a:picLocks noChangeAspect="1"/>
          </p:cNvPicPr>
          <p:nvPr/>
        </p:nvPicPr>
        <p:blipFill>
          <a:blip r:embed="rId3"/>
          <a:stretch>
            <a:fillRect/>
          </a:stretch>
        </p:blipFill>
        <p:spPr>
          <a:xfrm>
            <a:off x="692530" y="681781"/>
            <a:ext cx="7758939" cy="5642819"/>
          </a:xfrm>
          <a:prstGeom prst="rect">
            <a:avLst/>
          </a:prstGeom>
        </p:spPr>
      </p:pic>
    </p:spTree>
    <p:extLst>
      <p:ext uri="{BB962C8B-B14F-4D97-AF65-F5344CB8AC3E}">
        <p14:creationId xmlns:p14="http://schemas.microsoft.com/office/powerpoint/2010/main" val="3655609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609600"/>
                <a:ext cx="8153400" cy="5791200"/>
              </a:xfrm>
            </p:spPr>
            <p:txBody>
              <a:bodyPr>
                <a:noAutofit/>
              </a:bodyPr>
              <a:lstStyle/>
              <a:p>
                <a:pPr marL="0" indent="0">
                  <a:buNone/>
                </a:pPr>
                <a14:m>
                  <m:oMathPara xmlns:m="http://schemas.openxmlformats.org/officeDocument/2006/math">
                    <m:oMathParaPr>
                      <m:jc m:val="centerGroup"/>
                    </m:oMathParaPr>
                    <m:oMath xmlns:m="http://schemas.openxmlformats.org/officeDocument/2006/math">
                      <m:r>
                        <a:rPr lang="en-US" sz="1800" b="1" i="1" smtClean="0">
                          <a:latin typeface="Cambria Math" panose="02040503050406030204" pitchFamily="18" charset="0"/>
                        </a:rPr>
                        <m:t>𝑵𝒆𝒕</m:t>
                      </m:r>
                      <m:r>
                        <a:rPr lang="en-US" sz="1800" b="1" i="1" smtClean="0">
                          <a:latin typeface="Cambria Math" panose="02040503050406030204" pitchFamily="18" charset="0"/>
                        </a:rPr>
                        <m:t> </m:t>
                      </m:r>
                      <m:r>
                        <a:rPr lang="en-US" sz="1800" b="1" i="1" smtClean="0">
                          <a:latin typeface="Cambria Math" panose="02040503050406030204" pitchFamily="18" charset="0"/>
                        </a:rPr>
                        <m:t>𝑻𝒂𝒙𝑹𝒆𝒗𝒆𝒏𝒖𝒆</m:t>
                      </m:r>
                      <m:r>
                        <a:rPr lang="en-US" sz="1800" b="1" i="1" smtClean="0">
                          <a:latin typeface="Cambria Math" panose="02040503050406030204" pitchFamily="18" charset="0"/>
                        </a:rPr>
                        <m:t>=</m:t>
                      </m:r>
                      <m:r>
                        <a:rPr lang="en-US" sz="1800" b="1" i="1" smtClean="0">
                          <a:latin typeface="Cambria Math" panose="02040503050406030204" pitchFamily="18" charset="0"/>
                        </a:rPr>
                        <m:t>𝑽𝒂𝒍𝒖𝒆</m:t>
                      </m:r>
                      <m:r>
                        <a:rPr lang="en-US" sz="1800" b="1" i="1" smtClean="0">
                          <a:latin typeface="Cambria Math" panose="02040503050406030204" pitchFamily="18" charset="0"/>
                        </a:rPr>
                        <m:t>∗</m:t>
                      </m:r>
                      <m:r>
                        <a:rPr lang="en-US" sz="1800" b="1" i="1" smtClean="0">
                          <a:latin typeface="Cambria Math" panose="02040503050406030204" pitchFamily="18" charset="0"/>
                        </a:rPr>
                        <m:t>𝑪𝒐𝒗𝒆𝒓𝒂𝒈𝒆</m:t>
                      </m:r>
                      <m:r>
                        <a:rPr lang="en-US" sz="1800" b="1" i="1" smtClean="0">
                          <a:latin typeface="Cambria Math" panose="02040503050406030204" pitchFamily="18" charset="0"/>
                        </a:rPr>
                        <m:t>∗</m:t>
                      </m:r>
                      <m:r>
                        <a:rPr lang="en-US" sz="1800" b="1" i="1" smtClean="0">
                          <a:latin typeface="Cambria Math" panose="02040503050406030204" pitchFamily="18" charset="0"/>
                        </a:rPr>
                        <m:t>𝑻𝒂𝒙𝑹𝒂𝒕𝒆</m:t>
                      </m:r>
                      <m:r>
                        <a:rPr lang="en-US" sz="1800" b="1" i="1" smtClean="0">
                          <a:latin typeface="Cambria Math" panose="02040503050406030204" pitchFamily="18" charset="0"/>
                        </a:rPr>
                        <m:t>∗</m:t>
                      </m:r>
                      <m:r>
                        <a:rPr lang="en-US" sz="1800" b="1" i="1" smtClean="0">
                          <a:latin typeface="Cambria Math" panose="02040503050406030204" pitchFamily="18" charset="0"/>
                        </a:rPr>
                        <m:t>𝑹𝒆𝒄𝒐𝒗𝒆𝒓𝒚</m:t>
                      </m:r>
                      <m:r>
                        <a:rPr lang="en-US" sz="1800" b="1" i="1" smtClean="0">
                          <a:latin typeface="Cambria Math" panose="02040503050406030204" pitchFamily="18" charset="0"/>
                        </a:rPr>
                        <m:t>−</m:t>
                      </m:r>
                      <m:r>
                        <a:rPr lang="en-US" sz="1800" b="1" i="1" smtClean="0">
                          <a:latin typeface="Cambria Math" panose="02040503050406030204" pitchFamily="18" charset="0"/>
                        </a:rPr>
                        <m:t>𝑪𝒐𝒔𝒕</m:t>
                      </m:r>
                    </m:oMath>
                  </m:oMathPara>
                </a14:m>
                <a:endParaRPr lang="en-US" sz="1800" b="1" dirty="0" smtClean="0"/>
              </a:p>
              <a:p>
                <a:endParaRPr lang="en-US" sz="1800" b="1" dirty="0" smtClean="0"/>
              </a:p>
              <a:p>
                <a:r>
                  <a:rPr lang="en-US" sz="1800" b="1" dirty="0" smtClean="0"/>
                  <a:t>Net </a:t>
                </a:r>
                <a:r>
                  <a:rPr lang="en-US" sz="1800" b="1" dirty="0" smtClean="0"/>
                  <a:t>tax revenue </a:t>
                </a:r>
                <a:r>
                  <a:rPr lang="en-US" sz="1800" b="1" dirty="0" smtClean="0"/>
                  <a:t>performance</a:t>
                </a:r>
                <a:endParaRPr lang="en-US" sz="1800" b="1" dirty="0" smtClean="0"/>
              </a:p>
              <a:p>
                <a:pPr lvl="1"/>
                <a:r>
                  <a:rPr lang="en-US" sz="1600" dirty="0" smtClean="0"/>
                  <a:t>H1: Intervention increases coverage </a:t>
                </a:r>
                <a:r>
                  <a:rPr lang="en-US" sz="1600" dirty="0"/>
                  <a:t>rate </a:t>
                </a:r>
                <a:r>
                  <a:rPr lang="en-US" sz="1600" dirty="0" smtClean="0"/>
                  <a:t>and </a:t>
                </a:r>
                <a:r>
                  <a:rPr lang="en-US" sz="1600" dirty="0"/>
                  <a:t>recovery </a:t>
                </a:r>
                <a:r>
                  <a:rPr lang="en-US" sz="1600" dirty="0" smtClean="0"/>
                  <a:t>rate</a:t>
                </a:r>
                <a:endParaRPr lang="en-US" sz="1600" dirty="0"/>
              </a:p>
              <a:p>
                <a:pPr lvl="2"/>
                <a:r>
                  <a:rPr lang="en-US" sz="1600" dirty="0"/>
                  <a:t>Data: monthly administrative data and end-line </a:t>
                </a:r>
                <a:r>
                  <a:rPr lang="en-US" sz="1600" dirty="0" smtClean="0"/>
                  <a:t>survey</a:t>
                </a:r>
                <a:r>
                  <a:rPr lang="en-US" sz="1600" b="1" dirty="0" smtClean="0"/>
                  <a:t> </a:t>
                </a:r>
                <a:endParaRPr lang="en-US" sz="1600" b="1" dirty="0" smtClean="0"/>
              </a:p>
              <a:p>
                <a:pPr lvl="1"/>
                <a:r>
                  <a:rPr lang="en-US" sz="1600" dirty="0"/>
                  <a:t>H2: Intervention reduces </a:t>
                </a:r>
                <a:r>
                  <a:rPr lang="en-US" sz="1600" dirty="0" smtClean="0"/>
                  <a:t>cost of collection (at least ‘head-quarter</a:t>
                </a:r>
                <a:r>
                  <a:rPr lang="en-US" sz="1600" dirty="0"/>
                  <a:t>’ </a:t>
                </a:r>
                <a:r>
                  <a:rPr lang="en-US" sz="1600" dirty="0" smtClean="0"/>
                  <a:t>resources)</a:t>
                </a:r>
                <a:endParaRPr lang="en-US" sz="1600" dirty="0"/>
              </a:p>
              <a:p>
                <a:pPr lvl="2"/>
                <a:r>
                  <a:rPr lang="en-US" sz="1600" dirty="0" smtClean="0"/>
                  <a:t>Data</a:t>
                </a:r>
                <a:r>
                  <a:rPr lang="en-US" sz="1600" dirty="0"/>
                  <a:t>: yearly administrative data and end-line </a:t>
                </a:r>
                <a:r>
                  <a:rPr lang="en-US" sz="1600" dirty="0" smtClean="0"/>
                  <a:t>survey</a:t>
                </a:r>
                <a:r>
                  <a:rPr lang="en-US" sz="1600" b="1" dirty="0" smtClean="0"/>
                  <a:t> </a:t>
                </a:r>
              </a:p>
              <a:p>
                <a:pPr lvl="1"/>
                <a:r>
                  <a:rPr lang="en-US" sz="1600" dirty="0" smtClean="0"/>
                  <a:t>Given baseline values, suppose 25% improvement in coverage rate, recovery rate, cost </a:t>
                </a:r>
              </a:p>
              <a:p>
                <a:pPr lvl="2"/>
                <a:r>
                  <a:rPr lang="en-US" sz="1600" dirty="0" smtClean="0"/>
                  <a:t>Would lead to 98% increase in net</a:t>
                </a:r>
                <a:r>
                  <a:rPr lang="en-US" sz="1600" b="1" dirty="0" smtClean="0"/>
                  <a:t> </a:t>
                </a:r>
                <a:r>
                  <a:rPr lang="en-US" sz="1600" dirty="0" smtClean="0"/>
                  <a:t>tax revenue collected</a:t>
                </a:r>
              </a:p>
              <a:p>
                <a:r>
                  <a:rPr lang="en-US" sz="1800" b="1" dirty="0" smtClean="0"/>
                  <a:t>Leakage </a:t>
                </a:r>
                <a:r>
                  <a:rPr lang="en-US" sz="1800" b="1" dirty="0" smtClean="0"/>
                  <a:t>(imperfect proxies</a:t>
                </a:r>
                <a:r>
                  <a:rPr lang="en-US" sz="1800" b="1" dirty="0" smtClean="0"/>
                  <a:t>)</a:t>
                </a:r>
              </a:p>
              <a:p>
                <a:pPr lvl="1"/>
                <a:r>
                  <a:rPr lang="en-US" sz="1600" dirty="0"/>
                  <a:t>H4: Intervention reduces ‘head-quarter’ leakage (“double books”)</a:t>
                </a:r>
              </a:p>
              <a:p>
                <a:pPr lvl="1"/>
                <a:r>
                  <a:rPr lang="en-US" sz="1600" dirty="0"/>
                  <a:t>H5: Intervention reduces ‘in the field’ leakage (reduced collector bargaining power?)</a:t>
                </a:r>
              </a:p>
              <a:p>
                <a:pPr lvl="1"/>
                <a:r>
                  <a:rPr lang="en-US" sz="1600" dirty="0"/>
                  <a:t>Data: yearly Auditor General data and combined end-line with administrative </a:t>
                </a:r>
                <a:r>
                  <a:rPr lang="en-US" sz="1600" dirty="0" smtClean="0"/>
                  <a:t>data</a:t>
                </a:r>
                <a:endParaRPr lang="en-US" sz="1600" b="1" dirty="0" smtClean="0"/>
              </a:p>
              <a:p>
                <a:r>
                  <a:rPr lang="en-US" sz="1800" b="1" dirty="0"/>
                  <a:t>Tax revenue ‘production function’</a:t>
                </a:r>
              </a:p>
              <a:p>
                <a:pPr lvl="1"/>
                <a:r>
                  <a:rPr lang="en-US" sz="1600" dirty="0" smtClean="0"/>
                  <a:t>Technology and labor complements vs substitutes in the revenue production function?</a:t>
                </a:r>
              </a:p>
              <a:p>
                <a:pPr lvl="1"/>
                <a:r>
                  <a:rPr lang="en-US" sz="1600" dirty="0" smtClean="0"/>
                  <a:t>H6: Intervention leads to change in number of field collectors</a:t>
                </a:r>
              </a:p>
              <a:p>
                <a:pPr lvl="1"/>
                <a:r>
                  <a:rPr lang="en-US" sz="1600" dirty="0" smtClean="0"/>
                  <a:t>Data: yearly administrative data and end-line survey</a:t>
                </a:r>
                <a:endParaRPr lang="en-US" sz="16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609600"/>
                <a:ext cx="8153400" cy="5791200"/>
              </a:xfrm>
              <a:blipFill>
                <a:blip r:embed="rId3"/>
                <a:stretch>
                  <a:fillRect l="-448"/>
                </a:stretch>
              </a:blipFill>
            </p:spPr>
            <p:txBody>
              <a:bodyPr/>
              <a:lstStyle/>
              <a:p>
                <a:r>
                  <a:rPr lang="en-US">
                    <a:noFill/>
                  </a:rPr>
                  <a:t> </a:t>
                </a:r>
              </a:p>
            </p:txBody>
          </p:sp>
        </mc:Fallback>
      </mc:AlternateContent>
      <p:sp>
        <p:nvSpPr>
          <p:cNvPr id="5" name="Title 1"/>
          <p:cNvSpPr>
            <a:spLocks noGrp="1"/>
          </p:cNvSpPr>
          <p:nvPr>
            <p:ph type="title"/>
          </p:nvPr>
        </p:nvSpPr>
        <p:spPr>
          <a:xfrm>
            <a:off x="457200" y="-106362"/>
            <a:ext cx="8229600" cy="715962"/>
          </a:xfrm>
        </p:spPr>
        <p:txBody>
          <a:bodyPr>
            <a:normAutofit/>
          </a:bodyPr>
          <a:lstStyle/>
          <a:p>
            <a:r>
              <a:rPr lang="en-US" sz="2800" b="1" u="sng" dirty="0" smtClean="0"/>
              <a:t>III – DIMENSIONS OF ANALYSIS</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22</a:t>
            </a:fld>
            <a:endParaRPr lang="en-US"/>
          </a:p>
        </p:txBody>
      </p:sp>
    </p:spTree>
    <p:extLst>
      <p:ext uri="{BB962C8B-B14F-4D97-AF65-F5344CB8AC3E}">
        <p14:creationId xmlns:p14="http://schemas.microsoft.com/office/powerpoint/2010/main" val="127467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down)">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wipe(down)">
                                      <p:cBhvr>
                                        <p:cTn id="35" dur="500"/>
                                        <p:tgtEl>
                                          <p:spTgt spid="3">
                                            <p:txEl>
                                              <p:pRg st="9" end="9"/>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wipe(down)">
                                      <p:cBhvr>
                                        <p:cTn id="38" dur="500"/>
                                        <p:tgtEl>
                                          <p:spTgt spid="3">
                                            <p:txEl>
                                              <p:pRg st="10" end="10"/>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wipe(down)">
                                      <p:cBhvr>
                                        <p:cTn id="41" dur="500"/>
                                        <p:tgtEl>
                                          <p:spTgt spid="3">
                                            <p:txEl>
                                              <p:pRg st="11" end="11"/>
                                            </p:tx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wipe(down)">
                                      <p:cBhvr>
                                        <p:cTn id="44" dur="500"/>
                                        <p:tgtEl>
                                          <p:spTgt spid="3">
                                            <p:txEl>
                                              <p:pRg st="12" end="1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wipe(down)">
                                      <p:cBhvr>
                                        <p:cTn id="49" dur="500"/>
                                        <p:tgtEl>
                                          <p:spTgt spid="3">
                                            <p:txEl>
                                              <p:pRg st="13" end="13"/>
                                            </p:tx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wipe(down)">
                                      <p:cBhvr>
                                        <p:cTn id="52" dur="500"/>
                                        <p:tgtEl>
                                          <p:spTgt spid="3">
                                            <p:txEl>
                                              <p:pRg st="14" end="14"/>
                                            </p:tx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Effect transition="in" filter="wipe(down)">
                                      <p:cBhvr>
                                        <p:cTn id="55" dur="500"/>
                                        <p:tgtEl>
                                          <p:spTgt spid="3">
                                            <p:txEl>
                                              <p:pRg st="15" end="15"/>
                                            </p:txEl>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3">
                                            <p:txEl>
                                              <p:pRg st="16" end="16"/>
                                            </p:txEl>
                                          </p:spTgt>
                                        </p:tgtEl>
                                        <p:attrNameLst>
                                          <p:attrName>style.visibility</p:attrName>
                                        </p:attrNameLst>
                                      </p:cBhvr>
                                      <p:to>
                                        <p:strVal val="visible"/>
                                      </p:to>
                                    </p:set>
                                    <p:animEffect transition="in" filter="wipe(down)">
                                      <p:cBhvr>
                                        <p:cTn id="58"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153400" cy="5791200"/>
          </a:xfrm>
        </p:spPr>
        <p:txBody>
          <a:bodyPr>
            <a:noAutofit/>
          </a:bodyPr>
          <a:lstStyle/>
          <a:p>
            <a:r>
              <a:rPr lang="en-US" sz="2000" b="1" dirty="0" smtClean="0"/>
              <a:t>Household </a:t>
            </a:r>
            <a:r>
              <a:rPr lang="en-US" sz="2000" b="1" dirty="0" smtClean="0"/>
              <a:t>preferences</a:t>
            </a:r>
          </a:p>
          <a:p>
            <a:pPr lvl="1"/>
            <a:r>
              <a:rPr lang="en-US" sz="1600" dirty="0"/>
              <a:t>H6: perceived ‘state capacity’ improvement leads to higher reported satisfaction and engagement with local government</a:t>
            </a:r>
          </a:p>
          <a:p>
            <a:pPr lvl="1"/>
            <a:r>
              <a:rPr lang="en-US" sz="1600" dirty="0"/>
              <a:t>H7: increased accountability from capacity-driven additional funding</a:t>
            </a:r>
          </a:p>
          <a:p>
            <a:pPr lvl="2"/>
            <a:r>
              <a:rPr lang="en-US" sz="1600" dirty="0" smtClean="0"/>
              <a:t>Stronger </a:t>
            </a:r>
            <a:r>
              <a:rPr lang="en-US" sz="1600" dirty="0"/>
              <a:t>alignment of expenditure with citizens’ listed preference over expenditures</a:t>
            </a:r>
          </a:p>
          <a:p>
            <a:pPr lvl="1"/>
            <a:r>
              <a:rPr lang="en-US" sz="1600" dirty="0"/>
              <a:t>Data: end-line </a:t>
            </a:r>
            <a:r>
              <a:rPr lang="en-US" sz="1600" dirty="0" smtClean="0"/>
              <a:t>survey</a:t>
            </a:r>
          </a:p>
          <a:p>
            <a:endParaRPr lang="en-US" sz="2000" b="1" dirty="0" smtClean="0"/>
          </a:p>
          <a:p>
            <a:r>
              <a:rPr lang="en-US" sz="2000" b="1" dirty="0" smtClean="0"/>
              <a:t>Leadership </a:t>
            </a:r>
            <a:r>
              <a:rPr lang="en-US" sz="2000" b="1" dirty="0" smtClean="0"/>
              <a:t>preferences (legislative, executive, bureaucratic)</a:t>
            </a:r>
          </a:p>
          <a:p>
            <a:pPr lvl="1"/>
            <a:r>
              <a:rPr lang="en-US" sz="1600" dirty="0" smtClean="0"/>
              <a:t>H8: </a:t>
            </a:r>
            <a:r>
              <a:rPr lang="en-US" sz="1600" dirty="0" smtClean="0"/>
              <a:t>change </a:t>
            </a:r>
            <a:r>
              <a:rPr lang="en-US" sz="1600" dirty="0" smtClean="0"/>
              <a:t>in time-horizon and aversion to </a:t>
            </a:r>
            <a:r>
              <a:rPr lang="en-US" sz="1600" dirty="0" smtClean="0"/>
              <a:t>tax</a:t>
            </a:r>
          </a:p>
          <a:p>
            <a:pPr lvl="1"/>
            <a:r>
              <a:rPr lang="en-US" sz="1600" dirty="0" smtClean="0"/>
              <a:t>Data: end-line survey</a:t>
            </a:r>
            <a:endParaRPr lang="en-US" sz="1600" dirty="0" smtClean="0"/>
          </a:p>
        </p:txBody>
      </p:sp>
      <p:sp>
        <p:nvSpPr>
          <p:cNvPr id="5" name="Title 1"/>
          <p:cNvSpPr>
            <a:spLocks noGrp="1"/>
          </p:cNvSpPr>
          <p:nvPr>
            <p:ph type="title"/>
          </p:nvPr>
        </p:nvSpPr>
        <p:spPr>
          <a:xfrm>
            <a:off x="457200" y="-106362"/>
            <a:ext cx="8229600" cy="715962"/>
          </a:xfrm>
        </p:spPr>
        <p:txBody>
          <a:bodyPr>
            <a:normAutofit/>
          </a:bodyPr>
          <a:lstStyle/>
          <a:p>
            <a:r>
              <a:rPr lang="en-US" sz="2800" b="1" u="sng" dirty="0" smtClean="0"/>
              <a:t>III – DIMENSIONS OF ANALYSIS</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23</a:t>
            </a:fld>
            <a:endParaRPr lang="en-US"/>
          </a:p>
        </p:txBody>
      </p:sp>
    </p:spTree>
    <p:extLst>
      <p:ext uri="{BB962C8B-B14F-4D97-AF65-F5344CB8AC3E}">
        <p14:creationId xmlns:p14="http://schemas.microsoft.com/office/powerpoint/2010/main" val="423270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down)">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7562"/>
            <a:ext cx="8153400" cy="5659438"/>
          </a:xfrm>
        </p:spPr>
        <p:txBody>
          <a:bodyPr>
            <a:normAutofit/>
          </a:bodyPr>
          <a:lstStyle/>
          <a:p>
            <a:r>
              <a:rPr lang="en-US" sz="2000" dirty="0" smtClean="0"/>
              <a:t>To date, no experimental evaluation of investment in tax capacity</a:t>
            </a:r>
          </a:p>
          <a:p>
            <a:pPr lvl="1"/>
            <a:r>
              <a:rPr lang="en-US" sz="1600" dirty="0" smtClean="0"/>
              <a:t>Internal validity (+)</a:t>
            </a:r>
            <a:endParaRPr lang="en-US" sz="1600" dirty="0" smtClean="0"/>
          </a:p>
          <a:p>
            <a:endParaRPr lang="en-US" sz="2000" dirty="0" smtClean="0"/>
          </a:p>
          <a:p>
            <a:r>
              <a:rPr lang="en-US" sz="2000" dirty="0" smtClean="0"/>
              <a:t>Evaluate </a:t>
            </a:r>
            <a:r>
              <a:rPr lang="en-US" sz="2000" dirty="0" smtClean="0"/>
              <a:t>implementation by local government at full-scale</a:t>
            </a:r>
            <a:endParaRPr lang="en-US" sz="2000" dirty="0"/>
          </a:p>
          <a:p>
            <a:pPr lvl="1"/>
            <a:r>
              <a:rPr lang="en-US" sz="1600" dirty="0" smtClean="0"/>
              <a:t>And, heterogeneity in pre-existing administrative capacity and economic structure </a:t>
            </a:r>
          </a:p>
          <a:p>
            <a:pPr lvl="1"/>
            <a:r>
              <a:rPr lang="en-US" sz="1600" dirty="0" smtClean="0"/>
              <a:t>External validity (+)</a:t>
            </a:r>
            <a:endParaRPr lang="en-US" sz="1600" dirty="0" smtClean="0"/>
          </a:p>
          <a:p>
            <a:endParaRPr lang="en-US" sz="2000" dirty="0" smtClean="0"/>
          </a:p>
          <a:p>
            <a:r>
              <a:rPr lang="en-US" sz="2000" dirty="0" smtClean="0"/>
              <a:t>Constraints </a:t>
            </a:r>
            <a:r>
              <a:rPr lang="en-US" sz="2000" dirty="0" smtClean="0"/>
              <a:t>tackled by our specific technology are ubiquitous across SSA</a:t>
            </a:r>
          </a:p>
          <a:p>
            <a:pPr lvl="1"/>
            <a:r>
              <a:rPr lang="en-US" sz="1600" dirty="0" smtClean="0"/>
              <a:t>Policy-relevance (+)</a:t>
            </a:r>
            <a:endParaRPr lang="en-US" sz="1600" dirty="0" smtClean="0"/>
          </a:p>
        </p:txBody>
      </p:sp>
      <p:sp>
        <p:nvSpPr>
          <p:cNvPr id="5" name="Title 1"/>
          <p:cNvSpPr>
            <a:spLocks noGrp="1"/>
          </p:cNvSpPr>
          <p:nvPr>
            <p:ph type="title"/>
          </p:nvPr>
        </p:nvSpPr>
        <p:spPr>
          <a:xfrm>
            <a:off x="457200" y="-106362"/>
            <a:ext cx="8229600" cy="715962"/>
          </a:xfrm>
        </p:spPr>
        <p:txBody>
          <a:bodyPr>
            <a:normAutofit/>
          </a:bodyPr>
          <a:lstStyle/>
          <a:p>
            <a:r>
              <a:rPr lang="en-US" sz="2800" b="1" u="sng" dirty="0" smtClean="0"/>
              <a:t>III – RESEARCH DESIGN: UPSIDE</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24</a:t>
            </a:fld>
            <a:endParaRPr lang="en-US"/>
          </a:p>
        </p:txBody>
      </p:sp>
    </p:spTree>
    <p:extLst>
      <p:ext uri="{BB962C8B-B14F-4D97-AF65-F5344CB8AC3E}">
        <p14:creationId xmlns:p14="http://schemas.microsoft.com/office/powerpoint/2010/main" val="156956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down)">
                                      <p:cBhvr>
                                        <p:cTn id="26" dur="500"/>
                                        <p:tgtEl>
                                          <p:spTgt spid="3">
                                            <p:txEl>
                                              <p:pRg st="7" end="7"/>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down)">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7562"/>
            <a:ext cx="8153400" cy="5659438"/>
          </a:xfrm>
        </p:spPr>
        <p:txBody>
          <a:bodyPr>
            <a:normAutofit/>
          </a:bodyPr>
          <a:lstStyle/>
          <a:p>
            <a:r>
              <a:rPr lang="en-US" sz="2000" dirty="0" smtClean="0"/>
              <a:t>Will not be able to experimentally investigate barriers to adoption of technology</a:t>
            </a:r>
          </a:p>
          <a:p>
            <a:pPr lvl="1"/>
            <a:r>
              <a:rPr lang="en-US" sz="1600" dirty="0" smtClean="0"/>
              <a:t>Non-adoption at baseline and imperfect take-up of proposed technology</a:t>
            </a:r>
            <a:endParaRPr lang="en-US" sz="1600" dirty="0"/>
          </a:p>
          <a:p>
            <a:pPr lvl="1"/>
            <a:r>
              <a:rPr lang="en-US" sz="1600" dirty="0" smtClean="0"/>
              <a:t>Provide suggestive evidence based on rich heterogeneity analysis</a:t>
            </a:r>
            <a:endParaRPr lang="en-US" sz="1600" dirty="0"/>
          </a:p>
          <a:p>
            <a:endParaRPr lang="en-US" sz="2000" dirty="0" smtClean="0"/>
          </a:p>
          <a:p>
            <a:r>
              <a:rPr lang="en-US" sz="2000" dirty="0" smtClean="0"/>
              <a:t>Intervention </a:t>
            </a:r>
            <a:r>
              <a:rPr lang="en-US" sz="2000" dirty="0" smtClean="0"/>
              <a:t>is bundle of ‘sub-interventions’</a:t>
            </a:r>
          </a:p>
          <a:p>
            <a:pPr lvl="1"/>
            <a:r>
              <a:rPr lang="en-US" sz="1600" dirty="0" smtClean="0"/>
              <a:t>Plausible that all sub-components are required for successful implementation </a:t>
            </a:r>
          </a:p>
          <a:p>
            <a:pPr lvl="1"/>
            <a:r>
              <a:rPr lang="en-US" sz="1600" dirty="0" smtClean="0"/>
              <a:t>Can only provide non-experimental decomposition of treatment effects (</a:t>
            </a:r>
            <a:r>
              <a:rPr lang="en-US" sz="1600" dirty="0" err="1" smtClean="0"/>
              <a:t>Muralidharan</a:t>
            </a:r>
            <a:r>
              <a:rPr lang="en-US" sz="1600" dirty="0" smtClean="0"/>
              <a:t> et al., 2016)</a:t>
            </a:r>
            <a:endParaRPr lang="en-US" sz="1600" dirty="0"/>
          </a:p>
        </p:txBody>
      </p:sp>
      <p:sp>
        <p:nvSpPr>
          <p:cNvPr id="5" name="Title 1"/>
          <p:cNvSpPr>
            <a:spLocks noGrp="1"/>
          </p:cNvSpPr>
          <p:nvPr>
            <p:ph type="title"/>
          </p:nvPr>
        </p:nvSpPr>
        <p:spPr>
          <a:xfrm>
            <a:off x="457200" y="-106362"/>
            <a:ext cx="8229600" cy="715962"/>
          </a:xfrm>
        </p:spPr>
        <p:txBody>
          <a:bodyPr>
            <a:normAutofit/>
          </a:bodyPr>
          <a:lstStyle/>
          <a:p>
            <a:r>
              <a:rPr lang="en-US" sz="2800" b="1" u="sng" dirty="0" smtClean="0"/>
              <a:t>III – RESEARCH DESIGN: DOWNSIDE</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25</a:t>
            </a:fld>
            <a:endParaRPr lang="en-US"/>
          </a:p>
        </p:txBody>
      </p:sp>
    </p:spTree>
    <p:extLst>
      <p:ext uri="{BB962C8B-B14F-4D97-AF65-F5344CB8AC3E}">
        <p14:creationId xmlns:p14="http://schemas.microsoft.com/office/powerpoint/2010/main" val="222030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7562"/>
            <a:ext cx="8153400" cy="5659438"/>
          </a:xfrm>
        </p:spPr>
        <p:txBody>
          <a:bodyPr>
            <a:normAutofit/>
          </a:bodyPr>
          <a:lstStyle/>
          <a:p>
            <a:r>
              <a:rPr lang="en-US" sz="2000" dirty="0" smtClean="0"/>
              <a:t>Intervention in May 2018</a:t>
            </a:r>
          </a:p>
          <a:p>
            <a:endParaRPr lang="en-US" sz="2000" dirty="0" smtClean="0"/>
          </a:p>
          <a:p>
            <a:r>
              <a:rPr lang="en-US" sz="2000" dirty="0" smtClean="0"/>
              <a:t>We </a:t>
            </a:r>
            <a:r>
              <a:rPr lang="en-US" sz="2000" dirty="0" smtClean="0"/>
              <a:t>are planning for failure </a:t>
            </a:r>
          </a:p>
          <a:p>
            <a:pPr lvl="1"/>
            <a:r>
              <a:rPr lang="en-US" sz="1600" dirty="0"/>
              <a:t>Monitor take-up</a:t>
            </a:r>
          </a:p>
          <a:p>
            <a:pPr lvl="1"/>
            <a:r>
              <a:rPr lang="en-US" sz="1600" dirty="0"/>
              <a:t>Elicit feedback in first months of engagement with TG </a:t>
            </a:r>
            <a:r>
              <a:rPr lang="en-US" sz="1600" dirty="0" smtClean="0"/>
              <a:t>districts</a:t>
            </a:r>
          </a:p>
          <a:p>
            <a:endParaRPr lang="en-US" sz="2000" dirty="0" smtClean="0"/>
          </a:p>
          <a:p>
            <a:r>
              <a:rPr lang="en-US" sz="2000" dirty="0" smtClean="0"/>
              <a:t>At </a:t>
            </a:r>
            <a:r>
              <a:rPr lang="en-US" sz="2000" dirty="0" smtClean="0"/>
              <a:t>the moment, end-line aimed for January 2019</a:t>
            </a:r>
          </a:p>
        </p:txBody>
      </p:sp>
      <p:sp>
        <p:nvSpPr>
          <p:cNvPr id="5" name="Title 1"/>
          <p:cNvSpPr>
            <a:spLocks noGrp="1"/>
          </p:cNvSpPr>
          <p:nvPr>
            <p:ph type="title"/>
          </p:nvPr>
        </p:nvSpPr>
        <p:spPr>
          <a:xfrm>
            <a:off x="457200" y="-30162"/>
            <a:ext cx="8229600" cy="715962"/>
          </a:xfrm>
        </p:spPr>
        <p:txBody>
          <a:bodyPr>
            <a:normAutofit/>
          </a:bodyPr>
          <a:lstStyle/>
          <a:p>
            <a:r>
              <a:rPr lang="en-US" sz="2800" b="1" u="sng" dirty="0" smtClean="0"/>
              <a:t>III – TIMELINE</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26</a:t>
            </a:fld>
            <a:endParaRPr lang="en-US"/>
          </a:p>
        </p:txBody>
      </p:sp>
    </p:spTree>
    <p:extLst>
      <p:ext uri="{BB962C8B-B14F-4D97-AF65-F5344CB8AC3E}">
        <p14:creationId xmlns:p14="http://schemas.microsoft.com/office/powerpoint/2010/main" val="338562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8962"/>
            <a:ext cx="8153400" cy="5659438"/>
          </a:xfrm>
        </p:spPr>
        <p:txBody>
          <a:bodyPr>
            <a:normAutofit/>
          </a:bodyPr>
          <a:lstStyle/>
          <a:p>
            <a:pPr marL="0" indent="0" algn="ctr">
              <a:buNone/>
            </a:pPr>
            <a:endParaRPr lang="en-US" sz="1600" b="1" dirty="0" smtClean="0"/>
          </a:p>
          <a:p>
            <a:pPr marL="0" indent="0" algn="ctr">
              <a:buNone/>
            </a:pPr>
            <a:endParaRPr lang="en-US" sz="1600" b="1" dirty="0"/>
          </a:p>
          <a:p>
            <a:pPr marL="0" indent="0" algn="ctr">
              <a:buNone/>
            </a:pPr>
            <a:endParaRPr lang="en-US" sz="1600" b="1" dirty="0" smtClean="0"/>
          </a:p>
          <a:p>
            <a:pPr marL="0" indent="0" algn="ctr">
              <a:buNone/>
            </a:pPr>
            <a:endParaRPr lang="en-US" sz="1600" b="1" dirty="0"/>
          </a:p>
          <a:p>
            <a:pPr marL="0" indent="0" algn="ctr">
              <a:buNone/>
            </a:pPr>
            <a:endParaRPr lang="en-US" sz="1600" b="1" dirty="0" smtClean="0"/>
          </a:p>
          <a:p>
            <a:pPr marL="0" indent="0" algn="ctr">
              <a:buNone/>
            </a:pPr>
            <a:endParaRPr lang="en-US" sz="1600" b="1" dirty="0"/>
          </a:p>
          <a:p>
            <a:pPr marL="0" indent="0" algn="ctr">
              <a:buNone/>
            </a:pPr>
            <a:endParaRPr lang="en-US" sz="1600" b="1" dirty="0" smtClean="0"/>
          </a:p>
          <a:p>
            <a:pPr marL="0" indent="0" algn="ctr">
              <a:buNone/>
            </a:pPr>
            <a:r>
              <a:rPr lang="en-US" sz="2000" b="1" dirty="0" smtClean="0"/>
              <a:t>Thank you for your comments!</a:t>
            </a:r>
          </a:p>
          <a:p>
            <a:pPr marL="0" indent="0" algn="ctr">
              <a:buNone/>
            </a:pPr>
            <a:endParaRPr lang="en-US" sz="1600" b="1" dirty="0"/>
          </a:p>
          <a:p>
            <a:pPr marL="0" indent="0" algn="ctr">
              <a:buNone/>
            </a:pPr>
            <a:r>
              <a:rPr lang="en-US" sz="1600" b="1" dirty="0" smtClean="0">
                <a:hlinkClick r:id="rId3"/>
              </a:rPr>
              <a:t>anders_jensen@hks.Harvard.edu</a:t>
            </a:r>
            <a:endParaRPr lang="en-US" sz="1600" b="1" dirty="0" smtClean="0"/>
          </a:p>
          <a:p>
            <a:pPr marL="0" indent="0" algn="ctr">
              <a:buNone/>
            </a:pPr>
            <a:endParaRPr lang="en-US" sz="1600" b="1" dirty="0" smtClean="0"/>
          </a:p>
          <a:p>
            <a:pPr marL="0" indent="0" algn="ctr">
              <a:buNone/>
            </a:pPr>
            <a:r>
              <a:rPr lang="en-US" sz="1600" b="1" dirty="0" smtClean="0"/>
              <a:t>Rubenstein 328</a:t>
            </a:r>
          </a:p>
        </p:txBody>
      </p:sp>
      <p:sp>
        <p:nvSpPr>
          <p:cNvPr id="2" name="Slide Number Placeholder 1"/>
          <p:cNvSpPr>
            <a:spLocks noGrp="1"/>
          </p:cNvSpPr>
          <p:nvPr>
            <p:ph type="sldNum" sz="quarter" idx="12"/>
          </p:nvPr>
        </p:nvSpPr>
        <p:spPr/>
        <p:txBody>
          <a:bodyPr/>
          <a:lstStyle/>
          <a:p>
            <a:fld id="{3783BCAB-1A33-4B13-8E87-40453A0DECFC}" type="slidenum">
              <a:rPr lang="en-US" smtClean="0"/>
              <a:pPr/>
              <a:t>27</a:t>
            </a:fld>
            <a:endParaRPr lang="en-US"/>
          </a:p>
        </p:txBody>
      </p:sp>
    </p:spTree>
    <p:extLst>
      <p:ext uri="{BB962C8B-B14F-4D97-AF65-F5344CB8AC3E}">
        <p14:creationId xmlns:p14="http://schemas.microsoft.com/office/powerpoint/2010/main" val="18251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ipe(down)">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wipe(down)">
                                      <p:cBhvr>
                                        <p:cTn id="12" dur="500"/>
                                        <p:tgtEl>
                                          <p:spTgt spid="3">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animEffect transition="in" filter="wipe(down)">
                                      <p:cBhvr>
                                        <p:cTn id="1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marL="457200" indent="-457200">
              <a:buFont typeface="+mj-lt"/>
              <a:buAutoNum type="arabicPeriod"/>
            </a:pPr>
            <a:endParaRPr lang="en-US" sz="2000" dirty="0" smtClean="0"/>
          </a:p>
          <a:p>
            <a:pPr marL="457200" indent="-457200">
              <a:buFont typeface="+mj-lt"/>
              <a:buAutoNum type="arabicPeriod"/>
            </a:pPr>
            <a:endParaRPr lang="en-US" sz="2000" dirty="0"/>
          </a:p>
          <a:p>
            <a:pPr marL="457200" indent="-457200">
              <a:buFont typeface="+mj-lt"/>
              <a:buAutoNum type="arabicPeriod"/>
            </a:pPr>
            <a:endParaRPr lang="en-US" sz="2000" dirty="0" smtClean="0"/>
          </a:p>
          <a:p>
            <a:pPr marL="0" indent="0">
              <a:buNone/>
            </a:pPr>
            <a:endParaRPr lang="en-US" sz="2000" dirty="0"/>
          </a:p>
          <a:p>
            <a:pPr marL="457200" indent="-457200">
              <a:buFont typeface="+mj-lt"/>
              <a:buAutoNum type="arabicPeriod"/>
            </a:pPr>
            <a:r>
              <a:rPr lang="en-US" sz="2400" dirty="0" smtClean="0"/>
              <a:t>Taxation in the long-run: new facts across space and time </a:t>
            </a:r>
          </a:p>
          <a:p>
            <a:pPr marL="457200" indent="-457200">
              <a:buFont typeface="+mj-lt"/>
              <a:buAutoNum type="arabicPeriod"/>
            </a:pPr>
            <a:r>
              <a:rPr lang="en-US" sz="2400" dirty="0" smtClean="0"/>
              <a:t>Taxation and technology: evidence from Ghana</a:t>
            </a:r>
          </a:p>
        </p:txBody>
      </p:sp>
      <p:sp>
        <p:nvSpPr>
          <p:cNvPr id="5" name="Title 1"/>
          <p:cNvSpPr>
            <a:spLocks noGrp="1"/>
          </p:cNvSpPr>
          <p:nvPr>
            <p:ph type="title"/>
          </p:nvPr>
        </p:nvSpPr>
        <p:spPr>
          <a:xfrm>
            <a:off x="457200" y="25400"/>
            <a:ext cx="8229600" cy="715962"/>
          </a:xfrm>
        </p:spPr>
        <p:txBody>
          <a:bodyPr>
            <a:normAutofit/>
          </a:bodyPr>
          <a:lstStyle/>
          <a:p>
            <a:r>
              <a:rPr lang="en-US" sz="2800" b="1" u="sng" dirty="0" smtClean="0"/>
              <a:t>ROADMAP</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3</a:t>
            </a:fld>
            <a:endParaRPr lang="en-US"/>
          </a:p>
        </p:txBody>
      </p:sp>
    </p:spTree>
    <p:extLst>
      <p:ext uri="{BB962C8B-B14F-4D97-AF65-F5344CB8AC3E}">
        <p14:creationId xmlns:p14="http://schemas.microsoft.com/office/powerpoint/2010/main" val="403980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down)">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marL="457200" indent="-457200">
              <a:buFont typeface="+mj-lt"/>
              <a:buAutoNum type="arabicPeriod"/>
            </a:pPr>
            <a:endParaRPr lang="en-US" sz="2000" dirty="0" smtClean="0"/>
          </a:p>
          <a:p>
            <a:pPr marL="457200" indent="-457200">
              <a:buFont typeface="+mj-lt"/>
              <a:buAutoNum type="arabicPeriod"/>
            </a:pPr>
            <a:endParaRPr lang="en-US" sz="2000" dirty="0"/>
          </a:p>
          <a:p>
            <a:pPr marL="457200" indent="-457200">
              <a:buFont typeface="+mj-lt"/>
              <a:buAutoNum type="arabicPeriod"/>
            </a:pPr>
            <a:endParaRPr lang="en-US" sz="2000" dirty="0" smtClean="0"/>
          </a:p>
          <a:p>
            <a:pPr marL="0" indent="0">
              <a:buNone/>
            </a:pPr>
            <a:endParaRPr lang="en-US" sz="2000" dirty="0"/>
          </a:p>
          <a:p>
            <a:pPr marL="457200" indent="-457200">
              <a:buFont typeface="+mj-lt"/>
              <a:buAutoNum type="arabicPeriod"/>
            </a:pPr>
            <a:r>
              <a:rPr lang="en-US" sz="2400" dirty="0" smtClean="0">
                <a:solidFill>
                  <a:srgbClr val="FF0000"/>
                </a:solidFill>
              </a:rPr>
              <a:t>Taxation in the long-run: new facts across space and time </a:t>
            </a:r>
          </a:p>
          <a:p>
            <a:pPr marL="457200" indent="-457200">
              <a:buFont typeface="+mj-lt"/>
              <a:buAutoNum type="arabicPeriod"/>
            </a:pPr>
            <a:r>
              <a:rPr lang="en-US" sz="2400" dirty="0" smtClean="0"/>
              <a:t>Taxation and technology: evidence from Ghana</a:t>
            </a:r>
          </a:p>
        </p:txBody>
      </p:sp>
      <p:sp>
        <p:nvSpPr>
          <p:cNvPr id="5" name="Title 1"/>
          <p:cNvSpPr>
            <a:spLocks noGrp="1"/>
          </p:cNvSpPr>
          <p:nvPr>
            <p:ph type="title"/>
          </p:nvPr>
        </p:nvSpPr>
        <p:spPr>
          <a:xfrm>
            <a:off x="457200" y="25400"/>
            <a:ext cx="8229600" cy="715962"/>
          </a:xfrm>
        </p:spPr>
        <p:txBody>
          <a:bodyPr>
            <a:normAutofit/>
          </a:bodyPr>
          <a:lstStyle/>
          <a:p>
            <a:r>
              <a:rPr lang="en-US" sz="2800" b="1" u="sng" dirty="0" smtClean="0"/>
              <a:t>ROADMAP</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4</a:t>
            </a:fld>
            <a:endParaRPr lang="en-US"/>
          </a:p>
        </p:txBody>
      </p:sp>
    </p:spTree>
    <p:extLst>
      <p:ext uri="{BB962C8B-B14F-4D97-AF65-F5344CB8AC3E}">
        <p14:creationId xmlns:p14="http://schemas.microsoft.com/office/powerpoint/2010/main" val="120455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down)">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69962"/>
            <a:ext cx="8153400" cy="5659438"/>
          </a:xfrm>
        </p:spPr>
        <p:txBody>
          <a:bodyPr>
            <a:normAutofit/>
          </a:bodyPr>
          <a:lstStyle/>
          <a:p>
            <a:r>
              <a:rPr lang="en-US" sz="2000" dirty="0" smtClean="0"/>
              <a:t>Joint work with Pierre Bachas (WB) and Gabriel Zucman (UC Berkeley)</a:t>
            </a:r>
          </a:p>
          <a:p>
            <a:endParaRPr lang="en-US" sz="2000" dirty="0"/>
          </a:p>
          <a:p>
            <a:r>
              <a:rPr lang="en-US" sz="2000" dirty="0" smtClean="0"/>
              <a:t>Construct panel data-set covering 100 countries over 60 years between 1955 and 2015</a:t>
            </a:r>
          </a:p>
          <a:p>
            <a:pPr lvl="1"/>
            <a:r>
              <a:rPr lang="en-US" sz="1600" dirty="0" smtClean="0"/>
              <a:t>Detailed information on sources of tax revenue and social security contributions</a:t>
            </a:r>
          </a:p>
          <a:p>
            <a:pPr lvl="1"/>
            <a:r>
              <a:rPr lang="en-US" sz="1600" dirty="0" smtClean="0"/>
              <a:t>Detailed information on national accounts </a:t>
            </a:r>
          </a:p>
          <a:p>
            <a:endParaRPr lang="en-US" sz="2000" dirty="0" smtClean="0"/>
          </a:p>
          <a:p>
            <a:r>
              <a:rPr lang="en-US" sz="2000" dirty="0" smtClean="0"/>
              <a:t>Span</a:t>
            </a:r>
            <a:r>
              <a:rPr lang="en-US" sz="2000" dirty="0"/>
              <a:t> </a:t>
            </a:r>
            <a:r>
              <a:rPr lang="en-US" sz="2000" dirty="0" smtClean="0"/>
              <a:t>and granularity allows  us to overcome limitations of current (tax revenue) databases</a:t>
            </a:r>
          </a:p>
          <a:p>
            <a:pPr lvl="1"/>
            <a:r>
              <a:rPr lang="en-US" sz="1600" dirty="0" smtClean="0"/>
              <a:t>Limited </a:t>
            </a:r>
            <a:r>
              <a:rPr lang="en-US" sz="1600" dirty="0" smtClean="0"/>
              <a:t>time-series in </a:t>
            </a:r>
            <a:r>
              <a:rPr lang="en-US" sz="1600" dirty="0" smtClean="0"/>
              <a:t>developing </a:t>
            </a:r>
            <a:r>
              <a:rPr lang="en-US" sz="1600" dirty="0" smtClean="0"/>
              <a:t>countries: meaningfully begins early/mid </a:t>
            </a:r>
            <a:r>
              <a:rPr lang="en-US" sz="1600" dirty="0" smtClean="0"/>
              <a:t>1990s</a:t>
            </a:r>
          </a:p>
          <a:p>
            <a:pPr lvl="1"/>
            <a:r>
              <a:rPr lang="en-US" sz="1600" dirty="0" smtClean="0"/>
              <a:t>Limited </a:t>
            </a:r>
            <a:r>
              <a:rPr lang="en-US" sz="1600" dirty="0" smtClean="0"/>
              <a:t>disaggregation of sources </a:t>
            </a:r>
            <a:r>
              <a:rPr lang="en-US" sz="1600" dirty="0" smtClean="0"/>
              <a:t>: </a:t>
            </a:r>
            <a:r>
              <a:rPr lang="en-US" sz="1600" dirty="0" smtClean="0"/>
              <a:t>per example, PIT versus CIT under </a:t>
            </a:r>
            <a:r>
              <a:rPr lang="en-US" sz="1600" dirty="0" smtClean="0"/>
              <a:t>‘Income</a:t>
            </a:r>
            <a:r>
              <a:rPr lang="en-US" sz="1600" dirty="0" smtClean="0"/>
              <a:t>’</a:t>
            </a:r>
          </a:p>
          <a:p>
            <a:pPr lvl="1"/>
            <a:r>
              <a:rPr lang="en-US" sz="1600" dirty="0" smtClean="0"/>
              <a:t>Non-existent </a:t>
            </a:r>
            <a:r>
              <a:rPr lang="en-US" sz="1600" dirty="0"/>
              <a:t>d</a:t>
            </a:r>
            <a:r>
              <a:rPr lang="en-US" sz="1600" dirty="0" smtClean="0"/>
              <a:t>istinction </a:t>
            </a:r>
            <a:r>
              <a:rPr lang="en-US" sz="1600" dirty="0" smtClean="0"/>
              <a:t>between national and sub-national</a:t>
            </a:r>
          </a:p>
          <a:p>
            <a:pPr lvl="1"/>
            <a:r>
              <a:rPr lang="en-US" sz="1600" dirty="0" smtClean="0"/>
              <a:t>Exclusion of important </a:t>
            </a:r>
            <a:r>
              <a:rPr lang="en-US" sz="1600" dirty="0" smtClean="0"/>
              <a:t>sources: social security, direct taxes on capital</a:t>
            </a:r>
          </a:p>
          <a:p>
            <a:pPr lvl="1"/>
            <a:endParaRPr lang="en-US" sz="1200" dirty="0"/>
          </a:p>
        </p:txBody>
      </p:sp>
      <p:sp>
        <p:nvSpPr>
          <p:cNvPr id="5" name="Title 1"/>
          <p:cNvSpPr>
            <a:spLocks noGrp="1"/>
          </p:cNvSpPr>
          <p:nvPr>
            <p:ph type="title"/>
          </p:nvPr>
        </p:nvSpPr>
        <p:spPr>
          <a:xfrm>
            <a:off x="457200" y="25400"/>
            <a:ext cx="8229600" cy="715962"/>
          </a:xfrm>
        </p:spPr>
        <p:txBody>
          <a:bodyPr>
            <a:normAutofit/>
          </a:bodyPr>
          <a:lstStyle/>
          <a:p>
            <a:r>
              <a:rPr lang="en-US" sz="2800" b="1" u="sng" dirty="0"/>
              <a:t>I </a:t>
            </a:r>
            <a:r>
              <a:rPr lang="en-US" sz="2800" b="1" u="sng" dirty="0" smtClean="0"/>
              <a:t>– NEW FACTS ACROSS SPACE AND TIME</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5</a:t>
            </a:fld>
            <a:endParaRPr lang="en-US"/>
          </a:p>
        </p:txBody>
      </p:sp>
    </p:spTree>
    <p:extLst>
      <p:ext uri="{BB962C8B-B14F-4D97-AF65-F5344CB8AC3E}">
        <p14:creationId xmlns:p14="http://schemas.microsoft.com/office/powerpoint/2010/main" val="426186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down)">
                                      <p:cBhvr>
                                        <p:cTn id="26" dur="500"/>
                                        <p:tgtEl>
                                          <p:spTgt spid="3">
                                            <p:txEl>
                                              <p:pRg st="7" end="7"/>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down)">
                                      <p:cBhvr>
                                        <p:cTn id="29" dur="500"/>
                                        <p:tgtEl>
                                          <p:spTgt spid="3">
                                            <p:txEl>
                                              <p:pRg st="8" end="8"/>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wipe(down)">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153400" cy="5715000"/>
          </a:xfrm>
        </p:spPr>
        <p:txBody>
          <a:bodyPr>
            <a:normAutofit lnSpcReduction="10000"/>
          </a:bodyPr>
          <a:lstStyle/>
          <a:p>
            <a:pPr marL="0" indent="0">
              <a:buNone/>
            </a:pPr>
            <a:r>
              <a:rPr lang="en-US" sz="2000" b="1" u="sng" dirty="0" smtClean="0"/>
              <a:t>First research question</a:t>
            </a:r>
            <a:r>
              <a:rPr lang="en-US" sz="2000" dirty="0" smtClean="0"/>
              <a:t>: Long-run trends in the effective tax burdens on </a:t>
            </a:r>
            <a:r>
              <a:rPr lang="en-US" sz="2000" dirty="0" smtClean="0"/>
              <a:t>capital, </a:t>
            </a:r>
            <a:r>
              <a:rPr lang="en-US" sz="2000" dirty="0" smtClean="0"/>
              <a:t>labor, and consumption</a:t>
            </a:r>
          </a:p>
          <a:p>
            <a:pPr marL="0" indent="0">
              <a:buNone/>
            </a:pPr>
            <a:endParaRPr lang="en-US" sz="2000" dirty="0"/>
          </a:p>
          <a:p>
            <a:r>
              <a:rPr lang="en-US" sz="1800" dirty="0" smtClean="0"/>
              <a:t>Conceptual motivation: Distribution of tax burden among national income components and the ‘determinants’ of that allocation are important</a:t>
            </a:r>
          </a:p>
          <a:p>
            <a:pPr lvl="1"/>
            <a:r>
              <a:rPr lang="en-US" sz="1600" dirty="0" smtClean="0"/>
              <a:t>Inform impact of (aggregate) taxation on major macroeconomic variables, including investment and employment</a:t>
            </a:r>
          </a:p>
          <a:p>
            <a:pPr lvl="1"/>
            <a:r>
              <a:rPr lang="en-US" sz="1600" dirty="0" smtClean="0"/>
              <a:t>Changes in relative burdens over time affect income inequality across households</a:t>
            </a:r>
          </a:p>
          <a:p>
            <a:pPr lvl="1"/>
            <a:r>
              <a:rPr lang="en-US" sz="1600" dirty="0" smtClean="0"/>
              <a:t>Guide tax policy design: association with changes in underlying factor shares</a:t>
            </a:r>
            <a:endParaRPr lang="en-US" sz="1600" dirty="0" smtClean="0"/>
          </a:p>
          <a:p>
            <a:r>
              <a:rPr lang="en-US" sz="1800" dirty="0" smtClean="0"/>
              <a:t>Empirical motivation: Statutory </a:t>
            </a:r>
            <a:r>
              <a:rPr lang="en-US" sz="1800" dirty="0" smtClean="0"/>
              <a:t>(marginal) rates </a:t>
            </a:r>
            <a:r>
              <a:rPr lang="en-US" sz="1800" dirty="0"/>
              <a:t>can bear little relation to actual taxes </a:t>
            </a:r>
            <a:r>
              <a:rPr lang="en-US" sz="1800" dirty="0" smtClean="0"/>
              <a:t>paid</a:t>
            </a:r>
          </a:p>
          <a:p>
            <a:pPr lvl="1"/>
            <a:r>
              <a:rPr lang="en-US" sz="1600" dirty="0" smtClean="0"/>
              <a:t>In many macro models, effective (average) tax burden is conceptually correct </a:t>
            </a:r>
            <a:r>
              <a:rPr lang="en-US" sz="1600" dirty="0" smtClean="0"/>
              <a:t>metric</a:t>
            </a:r>
          </a:p>
          <a:p>
            <a:pPr lvl="1"/>
            <a:r>
              <a:rPr lang="en-US" sz="1600" dirty="0" smtClean="0"/>
              <a:t>Relate realized tax revenues directly to macroeconomic variable: Lucas (1991), Mendoza (1994)</a:t>
            </a:r>
            <a:endParaRPr lang="en-US" sz="1600" dirty="0" smtClean="0"/>
          </a:p>
          <a:p>
            <a:endParaRPr lang="en-US" sz="1800" dirty="0" smtClean="0"/>
          </a:p>
          <a:p>
            <a:r>
              <a:rPr lang="en-US" sz="1800" dirty="0" smtClean="0"/>
              <a:t>Construct </a:t>
            </a:r>
            <a:r>
              <a:rPr lang="en-US" sz="1800" dirty="0" smtClean="0"/>
              <a:t>average effective tax rate of labor, capital, and consumption in the National Accounts</a:t>
            </a:r>
          </a:p>
          <a:p>
            <a:pPr marL="685800" lvl="1"/>
            <a:r>
              <a:rPr lang="en-US" sz="1600" dirty="0" smtClean="0"/>
              <a:t>Follow OECD methodology (2015</a:t>
            </a:r>
            <a:r>
              <a:rPr lang="en-US" sz="1600" dirty="0" smtClean="0"/>
              <a:t>)</a:t>
            </a:r>
          </a:p>
          <a:p>
            <a:pPr marL="685800" lvl="1"/>
            <a:r>
              <a:rPr lang="en-US" sz="1600" dirty="0" smtClean="0"/>
              <a:t>Adjust to developing country context: Micro-data </a:t>
            </a:r>
            <a:r>
              <a:rPr lang="en-US" sz="1600" dirty="0" smtClean="0"/>
              <a:t>in selected developing countries to help assess magnitude of potential bias derived from aggregate data</a:t>
            </a:r>
          </a:p>
          <a:p>
            <a:pPr marL="400050" lvl="1" indent="0">
              <a:buNone/>
            </a:pPr>
            <a:endParaRPr lang="en-US" sz="1600" dirty="0" smtClean="0"/>
          </a:p>
        </p:txBody>
      </p:sp>
      <p:sp>
        <p:nvSpPr>
          <p:cNvPr id="5" name="Title 1"/>
          <p:cNvSpPr>
            <a:spLocks noGrp="1"/>
          </p:cNvSpPr>
          <p:nvPr>
            <p:ph type="title"/>
          </p:nvPr>
        </p:nvSpPr>
        <p:spPr>
          <a:xfrm>
            <a:off x="457200" y="-30162"/>
            <a:ext cx="8229600" cy="715962"/>
          </a:xfrm>
        </p:spPr>
        <p:txBody>
          <a:bodyPr>
            <a:normAutofit/>
          </a:bodyPr>
          <a:lstStyle/>
          <a:p>
            <a:r>
              <a:rPr lang="en-US" sz="2800" b="1" u="sng" dirty="0"/>
              <a:t>I </a:t>
            </a:r>
            <a:r>
              <a:rPr lang="en-US" sz="2800" b="1" u="sng" dirty="0" smtClean="0"/>
              <a:t>– </a:t>
            </a:r>
            <a:r>
              <a:rPr lang="en-US" sz="2800" b="1" u="sng" dirty="0"/>
              <a:t>EFFECTIVE TAX RATES ON CAPITAL VERSUS LABOR</a:t>
            </a:r>
          </a:p>
        </p:txBody>
      </p:sp>
      <p:sp>
        <p:nvSpPr>
          <p:cNvPr id="2" name="Slide Number Placeholder 1"/>
          <p:cNvSpPr>
            <a:spLocks noGrp="1"/>
          </p:cNvSpPr>
          <p:nvPr>
            <p:ph type="sldNum" sz="quarter" idx="12"/>
          </p:nvPr>
        </p:nvSpPr>
        <p:spPr/>
        <p:txBody>
          <a:bodyPr/>
          <a:lstStyle/>
          <a:p>
            <a:fld id="{3783BCAB-1A33-4B13-8E87-40453A0DECFC}" type="slidenum">
              <a:rPr lang="en-US" smtClean="0"/>
              <a:pPr/>
              <a:t>6</a:t>
            </a:fld>
            <a:endParaRPr lang="en-US"/>
          </a:p>
        </p:txBody>
      </p:sp>
    </p:spTree>
    <p:extLst>
      <p:ext uri="{BB962C8B-B14F-4D97-AF65-F5344CB8AC3E}">
        <p14:creationId xmlns:p14="http://schemas.microsoft.com/office/powerpoint/2010/main" val="388326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ipe(down)">
                                      <p:cBhvr>
                                        <p:cTn id="29" dur="500"/>
                                        <p:tgtEl>
                                          <p:spTgt spid="3">
                                            <p:txEl>
                                              <p:pRg st="7" end="7"/>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wipe(down)">
                                      <p:cBhvr>
                                        <p:cTn id="40" dur="500"/>
                                        <p:tgtEl>
                                          <p:spTgt spid="3">
                                            <p:txEl>
                                              <p:pRg st="11" end="11"/>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wipe(down)">
                                      <p:cBhvr>
                                        <p:cTn id="4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153400" cy="5410200"/>
          </a:xfrm>
        </p:spPr>
        <p:txBody>
          <a:bodyPr>
            <a:normAutofit/>
          </a:bodyPr>
          <a:lstStyle/>
          <a:p>
            <a:pPr marL="0" indent="0">
              <a:buNone/>
            </a:pPr>
            <a:endParaRPr lang="en-US" sz="1600" dirty="0"/>
          </a:p>
          <a:p>
            <a:pPr marL="0" indent="0">
              <a:buNone/>
            </a:pPr>
            <a:r>
              <a:rPr lang="en-US" sz="2000" b="1" dirty="0" smtClean="0"/>
              <a:t>            </a:t>
            </a:r>
            <a:r>
              <a:rPr lang="en-US" sz="2000" b="1" dirty="0" smtClean="0"/>
              <a:t>Least </a:t>
            </a:r>
            <a:r>
              <a:rPr lang="en-US" sz="2000" b="1" dirty="0" smtClean="0"/>
              <a:t>developed countries	</a:t>
            </a:r>
            <a:r>
              <a:rPr lang="en-US" sz="2000" b="1" dirty="0" smtClean="0"/>
              <a:t>                    </a:t>
            </a:r>
            <a:r>
              <a:rPr lang="en-US" sz="2000" b="1" dirty="0" smtClean="0"/>
              <a:t>High developed countries</a:t>
            </a:r>
          </a:p>
        </p:txBody>
      </p:sp>
      <p:sp>
        <p:nvSpPr>
          <p:cNvPr id="5" name="Title 1"/>
          <p:cNvSpPr>
            <a:spLocks noGrp="1"/>
          </p:cNvSpPr>
          <p:nvPr>
            <p:ph type="title"/>
          </p:nvPr>
        </p:nvSpPr>
        <p:spPr>
          <a:xfrm>
            <a:off x="457200" y="25400"/>
            <a:ext cx="8229600" cy="715962"/>
          </a:xfrm>
        </p:spPr>
        <p:txBody>
          <a:bodyPr>
            <a:normAutofit/>
          </a:bodyPr>
          <a:lstStyle/>
          <a:p>
            <a:r>
              <a:rPr lang="en-US" sz="2800" b="1" u="sng" dirty="0"/>
              <a:t>I </a:t>
            </a:r>
            <a:r>
              <a:rPr lang="en-US" sz="2800" b="1" u="sng" dirty="0" smtClean="0"/>
              <a:t>– EFFECTIVE TAX RATES ON CAPITAL VERSUS LABOR</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7</a:t>
            </a:fld>
            <a:endParaRPr lang="en-US"/>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1676400"/>
            <a:ext cx="4191000" cy="3276600"/>
          </a:xfrm>
          <a:prstGeom prst="rect">
            <a:avLst/>
          </a:prstGeom>
          <a:noFill/>
          <a:ln>
            <a:noFill/>
          </a:ln>
        </p:spPr>
      </p:pic>
      <p:pic>
        <p:nvPicPr>
          <p:cNvPr id="7" name="Picture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4695" y="1752600"/>
            <a:ext cx="4191000" cy="3200400"/>
          </a:xfrm>
          <a:prstGeom prst="rect">
            <a:avLst/>
          </a:prstGeom>
          <a:noFill/>
          <a:ln>
            <a:noFill/>
          </a:ln>
        </p:spPr>
      </p:pic>
    </p:spTree>
    <p:extLst>
      <p:ext uri="{BB962C8B-B14F-4D97-AF65-F5344CB8AC3E}">
        <p14:creationId xmlns:p14="http://schemas.microsoft.com/office/powerpoint/2010/main" val="422556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39762"/>
            <a:ext cx="8153400" cy="5761038"/>
          </a:xfrm>
        </p:spPr>
        <p:txBody>
          <a:bodyPr>
            <a:noAutofit/>
          </a:bodyPr>
          <a:lstStyle/>
          <a:p>
            <a:pPr marL="0" indent="0">
              <a:buNone/>
            </a:pPr>
            <a:r>
              <a:rPr lang="en-US" sz="2000" b="1" u="sng" dirty="0" smtClean="0"/>
              <a:t>Second research question</a:t>
            </a:r>
            <a:r>
              <a:rPr lang="en-US" sz="2000" dirty="0" smtClean="0"/>
              <a:t>: Tax ‘accelerations’ in </a:t>
            </a:r>
            <a:r>
              <a:rPr lang="en-US" sz="2000" dirty="0"/>
              <a:t>developing </a:t>
            </a:r>
            <a:r>
              <a:rPr lang="en-US" sz="2000" dirty="0" smtClean="0"/>
              <a:t>countries</a:t>
            </a:r>
          </a:p>
          <a:p>
            <a:endParaRPr lang="en-US" sz="1800" dirty="0" smtClean="0"/>
          </a:p>
          <a:p>
            <a:r>
              <a:rPr lang="en-US" sz="1800" dirty="0" smtClean="0"/>
              <a:t>‘</a:t>
            </a:r>
            <a:r>
              <a:rPr lang="en-US" sz="1800" dirty="0"/>
              <a:t>Stylized’ facts based on cross-country and within-developed countries over time </a:t>
            </a:r>
            <a:r>
              <a:rPr lang="en-US" sz="1800" dirty="0" smtClean="0"/>
              <a:t>at </a:t>
            </a:r>
            <a:r>
              <a:rPr lang="en-US" sz="1800" dirty="0"/>
              <a:t>odds with SSA within-country over time</a:t>
            </a:r>
          </a:p>
          <a:p>
            <a:pPr lvl="1"/>
            <a:r>
              <a:rPr lang="en-US" sz="1600" dirty="0"/>
              <a:t>Large heterogeneity across SSA countries (South Africa, Kenya, Tanzania, Ethiopia)</a:t>
            </a:r>
          </a:p>
          <a:p>
            <a:endParaRPr lang="en-US" sz="1800" dirty="0" smtClean="0"/>
          </a:p>
          <a:p>
            <a:r>
              <a:rPr lang="en-US" sz="1800" dirty="0" smtClean="0"/>
              <a:t>Set of policy-revenant Qs </a:t>
            </a:r>
          </a:p>
          <a:p>
            <a:pPr lvl="1" indent="-342900">
              <a:buFont typeface="+mj-lt"/>
              <a:buAutoNum type="arabicPeriod"/>
            </a:pPr>
            <a:r>
              <a:rPr lang="en-US" sz="1600" dirty="0"/>
              <a:t>How likely are developing countries to undergo sustained acceleration of tax collection?</a:t>
            </a:r>
          </a:p>
          <a:p>
            <a:pPr marL="1085850" lvl="2"/>
            <a:r>
              <a:rPr lang="en-US" sz="1600" dirty="0"/>
              <a:t>Which revenue bases, if any, are most likely to see sustained accelerations?</a:t>
            </a:r>
          </a:p>
          <a:p>
            <a:pPr lvl="1" indent="-342900">
              <a:buFont typeface="+mj-lt"/>
              <a:buAutoNum type="arabicPeriod"/>
            </a:pPr>
            <a:r>
              <a:rPr lang="en-US" sz="1600" dirty="0"/>
              <a:t>What factors are associated with such transitions</a:t>
            </a:r>
            <a:r>
              <a:rPr lang="en-US" sz="1600" dirty="0" smtClean="0"/>
              <a:t>?</a:t>
            </a:r>
            <a:endParaRPr lang="en-US" sz="1600" dirty="0" smtClean="0"/>
          </a:p>
          <a:p>
            <a:endParaRPr lang="en-US" sz="1800" dirty="0" smtClean="0"/>
          </a:p>
          <a:p>
            <a:r>
              <a:rPr lang="en-US" sz="1800" dirty="0" smtClean="0"/>
              <a:t>Analysis requires long-time series, while important </a:t>
            </a:r>
            <a:r>
              <a:rPr lang="en-US" sz="1800" dirty="0" smtClean="0"/>
              <a:t>potential factors predate pre-existing </a:t>
            </a:r>
            <a:r>
              <a:rPr lang="en-US" sz="1800" dirty="0" smtClean="0"/>
              <a:t>databases</a:t>
            </a:r>
          </a:p>
          <a:p>
            <a:pPr lvl="1"/>
            <a:r>
              <a:rPr lang="en-US" sz="1600" dirty="0" smtClean="0"/>
              <a:t>Changes </a:t>
            </a:r>
            <a:r>
              <a:rPr lang="en-US" sz="1600" dirty="0"/>
              <a:t>to structure of government (e.g. </a:t>
            </a:r>
            <a:r>
              <a:rPr lang="en-US" sz="1600" dirty="0" smtClean="0"/>
              <a:t>independence)</a:t>
            </a:r>
          </a:p>
          <a:p>
            <a:pPr lvl="1"/>
            <a:r>
              <a:rPr lang="en-US" sz="1600" dirty="0" smtClean="0"/>
              <a:t>Openness </a:t>
            </a:r>
            <a:r>
              <a:rPr lang="en-US" sz="1600" dirty="0"/>
              <a:t>(e.g. WTO </a:t>
            </a:r>
            <a:r>
              <a:rPr lang="en-US" sz="1600" dirty="0" smtClean="0"/>
              <a:t>membership)</a:t>
            </a:r>
          </a:p>
          <a:p>
            <a:pPr lvl="1"/>
            <a:r>
              <a:rPr lang="en-US" sz="1600" dirty="0" smtClean="0"/>
              <a:t>Tax </a:t>
            </a:r>
            <a:r>
              <a:rPr lang="en-US" sz="1600" dirty="0"/>
              <a:t>reforms (e.g. VAT </a:t>
            </a:r>
            <a:r>
              <a:rPr lang="en-US" sz="1600" dirty="0" smtClean="0"/>
              <a:t>introduction)</a:t>
            </a:r>
          </a:p>
          <a:p>
            <a:pPr lvl="1"/>
            <a:r>
              <a:rPr lang="en-US" sz="1600" dirty="0" smtClean="0"/>
              <a:t>Economic reforms and crises</a:t>
            </a:r>
            <a:endParaRPr lang="en-US" sz="1600" dirty="0" smtClean="0"/>
          </a:p>
          <a:p>
            <a:pPr marL="685800" lvl="1"/>
            <a:r>
              <a:rPr lang="en-US" sz="1600" dirty="0" smtClean="0"/>
              <a:t>Growth-analogue</a:t>
            </a:r>
            <a:r>
              <a:rPr lang="en-US" sz="1600" dirty="0"/>
              <a:t>: </a:t>
            </a:r>
            <a:r>
              <a:rPr lang="en-US" sz="1600" dirty="0" err="1"/>
              <a:t>Hausman</a:t>
            </a:r>
            <a:r>
              <a:rPr lang="en-US" sz="1600" dirty="0"/>
              <a:t>, Pritchett, and </a:t>
            </a:r>
            <a:r>
              <a:rPr lang="en-US" sz="1600" dirty="0" err="1"/>
              <a:t>Rodrik</a:t>
            </a:r>
            <a:r>
              <a:rPr lang="en-US" sz="1600" dirty="0"/>
              <a:t> (2005)</a:t>
            </a:r>
          </a:p>
          <a:p>
            <a:pPr marL="857250" lvl="2" indent="0">
              <a:buNone/>
            </a:pPr>
            <a:endParaRPr lang="en-US" sz="1600" dirty="0" smtClean="0"/>
          </a:p>
        </p:txBody>
      </p:sp>
      <p:sp>
        <p:nvSpPr>
          <p:cNvPr id="5" name="Title 1"/>
          <p:cNvSpPr>
            <a:spLocks noGrp="1"/>
          </p:cNvSpPr>
          <p:nvPr>
            <p:ph type="title"/>
          </p:nvPr>
        </p:nvSpPr>
        <p:spPr>
          <a:xfrm>
            <a:off x="457200" y="-76200"/>
            <a:ext cx="8229600" cy="715962"/>
          </a:xfrm>
        </p:spPr>
        <p:txBody>
          <a:bodyPr>
            <a:normAutofit/>
          </a:bodyPr>
          <a:lstStyle/>
          <a:p>
            <a:r>
              <a:rPr lang="en-US" sz="2800" b="1" u="sng" dirty="0"/>
              <a:t>I </a:t>
            </a:r>
            <a:r>
              <a:rPr lang="en-US" sz="2800" b="1" u="sng" dirty="0" smtClean="0"/>
              <a:t>– TAX ‘ACCELERATIONS’</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8</a:t>
            </a:fld>
            <a:endParaRPr lang="en-US"/>
          </a:p>
        </p:txBody>
      </p:sp>
    </p:spTree>
    <p:extLst>
      <p:ext uri="{BB962C8B-B14F-4D97-AF65-F5344CB8AC3E}">
        <p14:creationId xmlns:p14="http://schemas.microsoft.com/office/powerpoint/2010/main" val="39545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down)">
                                      <p:cBhvr>
                                        <p:cTn id="20" dur="500"/>
                                        <p:tgtEl>
                                          <p:spTgt spid="3">
                                            <p:txEl>
                                              <p:pRg st="5" end="5"/>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down)">
                                      <p:cBhvr>
                                        <p:cTn id="26" dur="500"/>
                                        <p:tgtEl>
                                          <p:spTgt spid="3">
                                            <p:txEl>
                                              <p:pRg st="7" end="7"/>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down)">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wipe(down)">
                                      <p:cBhvr>
                                        <p:cTn id="34" dur="500"/>
                                        <p:tgtEl>
                                          <p:spTgt spid="3">
                                            <p:txEl>
                                              <p:pRg st="10" end="10"/>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ipe(down)">
                                      <p:cBhvr>
                                        <p:cTn id="37" dur="500"/>
                                        <p:tgtEl>
                                          <p:spTgt spid="3">
                                            <p:txEl>
                                              <p:pRg st="11" end="11"/>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wipe(down)">
                                      <p:cBhvr>
                                        <p:cTn id="40" dur="500"/>
                                        <p:tgtEl>
                                          <p:spTgt spid="3">
                                            <p:txEl>
                                              <p:pRg st="12" end="12"/>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wipe(down)">
                                      <p:cBhvr>
                                        <p:cTn id="43" dur="500"/>
                                        <p:tgtEl>
                                          <p:spTgt spid="3">
                                            <p:txEl>
                                              <p:pRg st="13" end="13"/>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wipe(down)">
                                      <p:cBhvr>
                                        <p:cTn id="46" dur="500"/>
                                        <p:tgtEl>
                                          <p:spTgt spid="3">
                                            <p:txEl>
                                              <p:pRg st="14" end="14"/>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Effect transition="in" filter="wipe(down)">
                                      <p:cBhvr>
                                        <p:cTn id="49"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69962"/>
            <a:ext cx="8458200" cy="5659438"/>
          </a:xfrm>
        </p:spPr>
        <p:txBody>
          <a:bodyPr>
            <a:noAutofit/>
          </a:bodyPr>
          <a:lstStyle/>
          <a:p>
            <a:endParaRPr lang="en-US" sz="2000" dirty="0" smtClean="0"/>
          </a:p>
          <a:p>
            <a:r>
              <a:rPr lang="en-US" sz="2000" dirty="0" smtClean="0"/>
              <a:t>‘Stylized fact’: long-run positive growth in </a:t>
            </a:r>
            <a:r>
              <a:rPr lang="en-US" sz="2000" dirty="0" smtClean="0"/>
              <a:t>tax </a:t>
            </a:r>
            <a:r>
              <a:rPr lang="en-US" sz="2000" dirty="0" smtClean="0"/>
              <a:t>collection (relative to GDP)</a:t>
            </a:r>
          </a:p>
          <a:p>
            <a:pPr lvl="2"/>
            <a:r>
              <a:rPr lang="en-US" sz="1800" dirty="0" smtClean="0"/>
              <a:t>Holds in South Africa</a:t>
            </a:r>
          </a:p>
          <a:p>
            <a:pPr lvl="1"/>
            <a:r>
              <a:rPr lang="en-US" sz="1800" dirty="0" smtClean="0"/>
              <a:t>Instead: acceleration followed by long stagnation</a:t>
            </a:r>
          </a:p>
          <a:p>
            <a:pPr lvl="2"/>
            <a:r>
              <a:rPr lang="en-US" sz="1800" dirty="0" smtClean="0"/>
              <a:t>Kenya</a:t>
            </a:r>
          </a:p>
          <a:p>
            <a:pPr lvl="1"/>
            <a:r>
              <a:rPr lang="en-US" sz="1800" dirty="0" smtClean="0"/>
              <a:t>Instead: acceleration(s) followed by </a:t>
            </a:r>
            <a:r>
              <a:rPr lang="en-US" sz="1800" dirty="0" smtClean="0"/>
              <a:t>erosion, lead to current non-recovery</a:t>
            </a:r>
            <a:endParaRPr lang="en-US" sz="1800" dirty="0" smtClean="0"/>
          </a:p>
          <a:p>
            <a:pPr lvl="2"/>
            <a:r>
              <a:rPr lang="en-US" sz="1800" dirty="0" smtClean="0"/>
              <a:t>Tanzania, Ethiopia</a:t>
            </a:r>
          </a:p>
          <a:p>
            <a:r>
              <a:rPr lang="en-US" sz="2000" dirty="0" smtClean="0"/>
              <a:t>‘Stylized fact’: gradual shift in composition away from ‘traditional’ taxes (trade) towards ‘modern’ taxes (income)</a:t>
            </a:r>
          </a:p>
          <a:p>
            <a:pPr lvl="2"/>
            <a:r>
              <a:rPr lang="en-US" sz="1800" dirty="0" smtClean="0"/>
              <a:t>Holds in South Africa</a:t>
            </a:r>
          </a:p>
          <a:p>
            <a:pPr lvl="1"/>
            <a:r>
              <a:rPr lang="en-US" sz="1800" dirty="0" smtClean="0"/>
              <a:t>Instead: prevalence of ‘modern taxes’ even in early periods</a:t>
            </a:r>
          </a:p>
          <a:p>
            <a:pPr lvl="2"/>
            <a:r>
              <a:rPr lang="en-US" sz="1800" dirty="0" smtClean="0"/>
              <a:t>Kenya</a:t>
            </a:r>
          </a:p>
          <a:p>
            <a:pPr lvl="1"/>
            <a:r>
              <a:rPr lang="en-US" sz="1800" dirty="0" smtClean="0"/>
              <a:t>Instead: no long shift from ‘traditional’ to ‘modern’</a:t>
            </a:r>
          </a:p>
          <a:p>
            <a:pPr lvl="2"/>
            <a:r>
              <a:rPr lang="en-US" sz="1800" dirty="0" smtClean="0"/>
              <a:t>Tanzania, Ethiopia</a:t>
            </a:r>
          </a:p>
        </p:txBody>
      </p:sp>
      <p:sp>
        <p:nvSpPr>
          <p:cNvPr id="5" name="Title 1"/>
          <p:cNvSpPr>
            <a:spLocks noGrp="1"/>
          </p:cNvSpPr>
          <p:nvPr>
            <p:ph type="title"/>
          </p:nvPr>
        </p:nvSpPr>
        <p:spPr>
          <a:xfrm>
            <a:off x="457200" y="25400"/>
            <a:ext cx="8229600" cy="715962"/>
          </a:xfrm>
        </p:spPr>
        <p:txBody>
          <a:bodyPr>
            <a:normAutofit/>
          </a:bodyPr>
          <a:lstStyle/>
          <a:p>
            <a:r>
              <a:rPr lang="en-US" sz="2800" b="1" u="sng" dirty="0"/>
              <a:t>I </a:t>
            </a:r>
            <a:r>
              <a:rPr lang="en-US" sz="2800" b="1" u="sng" dirty="0" smtClean="0"/>
              <a:t>– NEW FACTS IN SELECTED SSA COUNTRIES</a:t>
            </a:r>
            <a:endParaRPr lang="en-US" sz="2800" b="1" u="sng" dirty="0"/>
          </a:p>
        </p:txBody>
      </p:sp>
      <p:sp>
        <p:nvSpPr>
          <p:cNvPr id="2" name="Slide Number Placeholder 1"/>
          <p:cNvSpPr>
            <a:spLocks noGrp="1"/>
          </p:cNvSpPr>
          <p:nvPr>
            <p:ph type="sldNum" sz="quarter" idx="12"/>
          </p:nvPr>
        </p:nvSpPr>
        <p:spPr/>
        <p:txBody>
          <a:bodyPr/>
          <a:lstStyle/>
          <a:p>
            <a:fld id="{3783BCAB-1A33-4B13-8E87-40453A0DECFC}" type="slidenum">
              <a:rPr lang="en-US" smtClean="0"/>
              <a:pPr/>
              <a:t>9</a:t>
            </a:fld>
            <a:endParaRPr lang="en-US"/>
          </a:p>
        </p:txBody>
      </p:sp>
    </p:spTree>
    <p:extLst>
      <p:ext uri="{BB962C8B-B14F-4D97-AF65-F5344CB8AC3E}">
        <p14:creationId xmlns:p14="http://schemas.microsoft.com/office/powerpoint/2010/main" val="374184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down)">
                                      <p:cBhvr>
                                        <p:cTn id="30" dur="500"/>
                                        <p:tgtEl>
                                          <p:spTgt spid="3">
                                            <p:txEl>
                                              <p:pRg st="8" end="8"/>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wipe(down)">
                                      <p:cBhvr>
                                        <p:cTn id="33" dur="500"/>
                                        <p:tgtEl>
                                          <p:spTgt spid="3">
                                            <p:txEl>
                                              <p:pRg st="9" end="9"/>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wipe(down)">
                                      <p:cBhvr>
                                        <p:cTn id="36" dur="500"/>
                                        <p:tgtEl>
                                          <p:spTgt spid="3">
                                            <p:txEl>
                                              <p:pRg st="10" end="10"/>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wipe(down)">
                                      <p:cBhvr>
                                        <p:cTn id="39" dur="500"/>
                                        <p:tgtEl>
                                          <p:spTgt spid="3">
                                            <p:txEl>
                                              <p:pRg st="11" end="11"/>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wipe(down)">
                                      <p:cBhvr>
                                        <p:cTn id="4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WASPOLLED" val="2BE0F7E5BA1F453FB25E6E24D2C58829"/>
  <p:tag name="TPVERSION" val="5"/>
  <p:tag name="TPFULLVERSION" val="5.3.2.24"/>
  <p:tag name="PPTVERSION" val="12"/>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7312</TotalTime>
  <Words>3117</Words>
  <Application>Microsoft Office PowerPoint</Application>
  <PresentationFormat>On-screen Show (4:3)</PresentationFormat>
  <Paragraphs>351</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Cambria Math</vt:lpstr>
      <vt:lpstr>Office Theme</vt:lpstr>
      <vt:lpstr>PowerPoint Presentation</vt:lpstr>
      <vt:lpstr>ROADMAP</vt:lpstr>
      <vt:lpstr>ROADMAP</vt:lpstr>
      <vt:lpstr>ROADMAP</vt:lpstr>
      <vt:lpstr>I – NEW FACTS ACROSS SPACE AND TIME</vt:lpstr>
      <vt:lpstr>I – EFFECTIVE TAX RATES ON CAPITAL VERSUS LABOR</vt:lpstr>
      <vt:lpstr>I – EFFECTIVE TAX RATES ON CAPITAL VERSUS LABOR</vt:lpstr>
      <vt:lpstr>I – TAX ‘ACCELERATIONS’</vt:lpstr>
      <vt:lpstr>I – NEW FACTS IN SELECTED SSA COUNTRIES</vt:lpstr>
      <vt:lpstr>I – KENYA: 1960-2010</vt:lpstr>
      <vt:lpstr>I – SOUTH AFRICA: 1960-2010</vt:lpstr>
      <vt:lpstr>I – TANZANIA: 1960-2010</vt:lpstr>
      <vt:lpstr>I – ETHIOPIA: 1960-2010</vt:lpstr>
      <vt:lpstr>ROADMAP</vt:lpstr>
      <vt:lpstr>III – TAXATION AND TECHNOLOGY</vt:lpstr>
      <vt:lpstr>III – TAXATION AND TECHNOLOGY</vt:lpstr>
      <vt:lpstr>III – TAXATION AND TECHNOLOGY IN GHANA’S LOCAL GOVERNMENT</vt:lpstr>
      <vt:lpstr>III – REASONS TO BE OPTIMISTIC</vt:lpstr>
      <vt:lpstr>III – REASONS TO BE SKEPTICAL</vt:lpstr>
      <vt:lpstr>III – RESEARCH DESIGN</vt:lpstr>
      <vt:lpstr>III – BALANCE</vt:lpstr>
      <vt:lpstr>III – DIMENSIONS OF ANALYSIS</vt:lpstr>
      <vt:lpstr>III – DIMENSIONS OF ANALYSIS</vt:lpstr>
      <vt:lpstr>III – RESEARCH DESIGN: UPSIDE</vt:lpstr>
      <vt:lpstr>III – RESEARCH DESIGN: DOWNSIDE</vt:lpstr>
      <vt:lpstr>III – TIMELINE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Sullivan, Colin</dc:creator>
  <cp:lastModifiedBy>Jensen, Anders Ditlev</cp:lastModifiedBy>
  <cp:revision>2232</cp:revision>
  <cp:lastPrinted>2018-04-30T16:25:11Z</cp:lastPrinted>
  <dcterms:created xsi:type="dcterms:W3CDTF">2011-01-25T14:35:03Z</dcterms:created>
  <dcterms:modified xsi:type="dcterms:W3CDTF">2018-04-30T16:55:21Z</dcterms:modified>
</cp:coreProperties>
</file>