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0"/>
  </p:notesMasterIdLst>
  <p:handoutMasterIdLst>
    <p:handoutMasterId r:id="rId31"/>
  </p:handoutMasterIdLst>
  <p:sldIdLst>
    <p:sldId id="256" r:id="rId2"/>
    <p:sldId id="265" r:id="rId3"/>
    <p:sldId id="303" r:id="rId4"/>
    <p:sldId id="275" r:id="rId5"/>
    <p:sldId id="276" r:id="rId6"/>
    <p:sldId id="280" r:id="rId7"/>
    <p:sldId id="282" r:id="rId8"/>
    <p:sldId id="259" r:id="rId9"/>
    <p:sldId id="287" r:id="rId10"/>
    <p:sldId id="296" r:id="rId11"/>
    <p:sldId id="304" r:id="rId12"/>
    <p:sldId id="305" r:id="rId13"/>
    <p:sldId id="307" r:id="rId14"/>
    <p:sldId id="297" r:id="rId15"/>
    <p:sldId id="298" r:id="rId16"/>
    <p:sldId id="299" r:id="rId17"/>
    <p:sldId id="306" r:id="rId18"/>
    <p:sldId id="289" r:id="rId19"/>
    <p:sldId id="290" r:id="rId20"/>
    <p:sldId id="291" r:id="rId21"/>
    <p:sldId id="292" r:id="rId22"/>
    <p:sldId id="293" r:id="rId23"/>
    <p:sldId id="294" r:id="rId24"/>
    <p:sldId id="295" r:id="rId25"/>
    <p:sldId id="257" r:id="rId26"/>
    <p:sldId id="258" r:id="rId27"/>
    <p:sldId id="263" r:id="rId28"/>
    <p:sldId id="264" r:id="rId2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751" autoAdjust="0"/>
    <p:restoredTop sz="86355" autoAdjust="0"/>
  </p:normalViewPr>
  <p:slideViewPr>
    <p:cSldViewPr snapToGrid="0">
      <p:cViewPr varScale="1">
        <p:scale>
          <a:sx n="69" d="100"/>
          <a:sy n="69" d="100"/>
        </p:scale>
        <p:origin x="504" y="40"/>
      </p:cViewPr>
      <p:guideLst/>
    </p:cSldViewPr>
  </p:slideViewPr>
  <p:outlineViewPr>
    <p:cViewPr>
      <p:scale>
        <a:sx n="33" d="100"/>
        <a:sy n="33" d="100"/>
      </p:scale>
      <p:origin x="0" y="-14898"/>
    </p:cViewPr>
  </p:outlineViewPr>
  <p:notesTextViewPr>
    <p:cViewPr>
      <p:scale>
        <a:sx n="1" d="1"/>
        <a:sy n="1" d="1"/>
      </p:scale>
      <p:origin x="0" y="0"/>
    </p:cViewPr>
  </p:notesTextViewPr>
  <p:sorterViewPr>
    <p:cViewPr>
      <p:scale>
        <a:sx n="100" d="100"/>
        <a:sy n="100" d="100"/>
      </p:scale>
      <p:origin x="0" y="-2208"/>
    </p:cViewPr>
  </p:sorterViewPr>
  <p:notesViewPr>
    <p:cSldViewPr snapToGrid="0">
      <p:cViewPr varScale="1">
        <p:scale>
          <a:sx n="83" d="100"/>
          <a:sy n="83" d="100"/>
        </p:scale>
        <p:origin x="201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BF6036A-9452-4919-BEA3-63AF0C46733F}" type="datetimeFigureOut">
              <a:rPr lang="en-US" smtClean="0"/>
              <a:t>2/12/2020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019A33F-39BF-4336-9711-E96D624AA87B}" type="slidenum">
              <a:rPr lang="en-US" smtClean="0"/>
              <a:t>‹#›</a:t>
            </a:fld>
            <a:endParaRPr lang="en-US"/>
          </a:p>
        </p:txBody>
      </p:sp>
    </p:spTree>
    <p:extLst>
      <p:ext uri="{BB962C8B-B14F-4D97-AF65-F5344CB8AC3E}">
        <p14:creationId xmlns:p14="http://schemas.microsoft.com/office/powerpoint/2010/main" val="8336335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1193855-FA3A-484D-8CEF-60D9E50B5626}" type="datetimeFigureOut">
              <a:rPr lang="en-US" smtClean="0"/>
              <a:t>2/12/2020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DC22E5F-C353-4E21-AEC9-44113384613F}" type="slidenum">
              <a:rPr lang="en-US" smtClean="0"/>
              <a:t>‹#›</a:t>
            </a:fld>
            <a:endParaRPr lang="en-US"/>
          </a:p>
        </p:txBody>
      </p:sp>
    </p:spTree>
    <p:extLst>
      <p:ext uri="{BB962C8B-B14F-4D97-AF65-F5344CB8AC3E}">
        <p14:creationId xmlns:p14="http://schemas.microsoft.com/office/powerpoint/2010/main" val="3609999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C22E5F-C353-4E21-AEC9-44113384613F}" type="slidenum">
              <a:rPr lang="en-US" smtClean="0"/>
              <a:t>1</a:t>
            </a:fld>
            <a:endParaRPr lang="en-US"/>
          </a:p>
        </p:txBody>
      </p:sp>
    </p:spTree>
    <p:extLst>
      <p:ext uri="{BB962C8B-B14F-4D97-AF65-F5344CB8AC3E}">
        <p14:creationId xmlns:p14="http://schemas.microsoft.com/office/powerpoint/2010/main" val="2527747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C22E5F-C353-4E21-AEC9-44113384613F}" type="slidenum">
              <a:rPr lang="en-US" smtClean="0"/>
              <a:t>5</a:t>
            </a:fld>
            <a:endParaRPr lang="en-US"/>
          </a:p>
        </p:txBody>
      </p:sp>
    </p:spTree>
    <p:extLst>
      <p:ext uri="{BB962C8B-B14F-4D97-AF65-F5344CB8AC3E}">
        <p14:creationId xmlns:p14="http://schemas.microsoft.com/office/powerpoint/2010/main" val="2874655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2875" y="1122363"/>
            <a:ext cx="8858250" cy="2387600"/>
          </a:xfrm>
        </p:spPr>
        <p:txBody>
          <a:bodyPr anchor="ctr"/>
          <a:lstStyle>
            <a:lvl1pPr algn="ctr">
              <a:defRPr sz="6000"/>
            </a:lvl1pPr>
          </a:lstStyle>
          <a:p>
            <a:r>
              <a:rPr lang="en-US" dirty="0"/>
              <a:t>Click to edit Master title style</a:t>
            </a:r>
          </a:p>
        </p:txBody>
      </p:sp>
      <p:sp>
        <p:nvSpPr>
          <p:cNvPr id="3" name="Subtitle 2"/>
          <p:cNvSpPr>
            <a:spLocks noGrp="1"/>
          </p:cNvSpPr>
          <p:nvPr>
            <p:ph type="subTitle" idx="1"/>
          </p:nvPr>
        </p:nvSpPr>
        <p:spPr>
          <a:xfrm>
            <a:off x="142875" y="3602038"/>
            <a:ext cx="8858250" cy="1655762"/>
          </a:xfrm>
        </p:spPr>
        <p:txBody>
          <a:bodyPr anchor="ct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142875" y="6356350"/>
            <a:ext cx="2057400" cy="365125"/>
          </a:xfrm>
        </p:spPr>
        <p:txBody>
          <a:bodyPr/>
          <a:lstStyle/>
          <a:p>
            <a:fld id="{2201A818-E25A-4A47-ABD1-E8E4C323DB09}" type="datetime1">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943725" y="6356350"/>
            <a:ext cx="2057400" cy="365125"/>
          </a:xfrm>
        </p:spPr>
        <p:txBody>
          <a:bodyPr/>
          <a:lstStyle/>
          <a:p>
            <a:fld id="{20B9DBF0-F0ED-4CE9-903D-0F6299BCAA62}" type="slidenum">
              <a:rPr lang="en-US" smtClean="0"/>
              <a:t>‹#›</a:t>
            </a:fld>
            <a:endParaRPr lang="en-US"/>
          </a:p>
        </p:txBody>
      </p:sp>
    </p:spTree>
    <p:extLst>
      <p:ext uri="{BB962C8B-B14F-4D97-AF65-F5344CB8AC3E}">
        <p14:creationId xmlns:p14="http://schemas.microsoft.com/office/powerpoint/2010/main" val="2000944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473EA4-85D2-4CED-8B24-00775DE89D91}" type="datetime1">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9DBF0-F0ED-4CE9-903D-0F6299BCAA62}" type="slidenum">
              <a:rPr lang="en-US" smtClean="0"/>
              <a:t>‹#›</a:t>
            </a:fld>
            <a:endParaRPr lang="en-US"/>
          </a:p>
        </p:txBody>
      </p:sp>
    </p:spTree>
    <p:extLst>
      <p:ext uri="{BB962C8B-B14F-4D97-AF65-F5344CB8AC3E}">
        <p14:creationId xmlns:p14="http://schemas.microsoft.com/office/powerpoint/2010/main" val="1847640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8F12C0-26BB-4830-A912-61D0588319A5}" type="datetime1">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9DBF0-F0ED-4CE9-903D-0F6299BCAA62}" type="slidenum">
              <a:rPr lang="en-US" smtClean="0"/>
              <a:t>‹#›</a:t>
            </a:fld>
            <a:endParaRPr lang="en-US"/>
          </a:p>
        </p:txBody>
      </p:sp>
    </p:spTree>
    <p:extLst>
      <p:ext uri="{BB962C8B-B14F-4D97-AF65-F5344CB8AC3E}">
        <p14:creationId xmlns:p14="http://schemas.microsoft.com/office/powerpoint/2010/main" val="3295636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3350" y="136524"/>
            <a:ext cx="8877300" cy="1325563"/>
          </a:xfrm>
        </p:spPr>
        <p:txBody>
          <a:bodyPr/>
          <a:lstStyle>
            <a:lvl1pPr algn="ctr">
              <a:defRPr/>
            </a:lvl1pPr>
          </a:lstStyle>
          <a:p>
            <a:r>
              <a:rPr lang="en-US" dirty="0"/>
              <a:t>Click to edit Master title style</a:t>
            </a:r>
          </a:p>
        </p:txBody>
      </p:sp>
      <p:sp>
        <p:nvSpPr>
          <p:cNvPr id="3" name="Content Placeholder 2"/>
          <p:cNvSpPr>
            <a:spLocks noGrp="1"/>
          </p:cNvSpPr>
          <p:nvPr>
            <p:ph idx="1"/>
          </p:nvPr>
        </p:nvSpPr>
        <p:spPr>
          <a:xfrm>
            <a:off x="133350" y="1543050"/>
            <a:ext cx="8877300" cy="474344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133350" y="6356351"/>
            <a:ext cx="2057400" cy="365125"/>
          </a:xfrm>
        </p:spPr>
        <p:txBody>
          <a:bodyPr/>
          <a:lstStyle/>
          <a:p>
            <a:fld id="{D374ECD4-3834-488B-B0D4-05A0765B41F8}" type="datetime1">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953250" y="6356351"/>
            <a:ext cx="2057400" cy="365125"/>
          </a:xfrm>
        </p:spPr>
        <p:txBody>
          <a:bodyPr/>
          <a:lstStyle/>
          <a:p>
            <a:fld id="{20B9DBF0-F0ED-4CE9-903D-0F6299BCAA62}" type="slidenum">
              <a:rPr lang="en-US" smtClean="0"/>
              <a:t>‹#›</a:t>
            </a:fld>
            <a:endParaRPr lang="en-US"/>
          </a:p>
        </p:txBody>
      </p:sp>
    </p:spTree>
    <p:extLst>
      <p:ext uri="{BB962C8B-B14F-4D97-AF65-F5344CB8AC3E}">
        <p14:creationId xmlns:p14="http://schemas.microsoft.com/office/powerpoint/2010/main" val="3306451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299" y="1709739"/>
            <a:ext cx="8905875" cy="2852737"/>
          </a:xfrm>
        </p:spPr>
        <p:txBody>
          <a:bodyPr anchor="ctr"/>
          <a:lstStyle>
            <a:lvl1pPr>
              <a:defRPr sz="6000"/>
            </a:lvl1pPr>
          </a:lstStyle>
          <a:p>
            <a:r>
              <a:rPr lang="en-US" dirty="0"/>
              <a:t>Click to edit Master title style</a:t>
            </a:r>
          </a:p>
        </p:txBody>
      </p:sp>
      <p:sp>
        <p:nvSpPr>
          <p:cNvPr id="3" name="Text Placeholder 2"/>
          <p:cNvSpPr>
            <a:spLocks noGrp="1"/>
          </p:cNvSpPr>
          <p:nvPr>
            <p:ph type="body" idx="1"/>
          </p:nvPr>
        </p:nvSpPr>
        <p:spPr>
          <a:xfrm>
            <a:off x="114299" y="4589464"/>
            <a:ext cx="8905875" cy="1500187"/>
          </a:xfrm>
        </p:spPr>
        <p:txBody>
          <a:bodyPr anchor="ct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E5FBD0F-5F4F-4DF7-B6B7-3780919BD52E}" type="datetime1">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9DBF0-F0ED-4CE9-903D-0F6299BCAA62}" type="slidenum">
              <a:rPr lang="en-US" smtClean="0"/>
              <a:t>‹#›</a:t>
            </a:fld>
            <a:endParaRPr lang="en-US"/>
          </a:p>
        </p:txBody>
      </p:sp>
    </p:spTree>
    <p:extLst>
      <p:ext uri="{BB962C8B-B14F-4D97-AF65-F5344CB8AC3E}">
        <p14:creationId xmlns:p14="http://schemas.microsoft.com/office/powerpoint/2010/main" val="3380708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5249" y="136524"/>
            <a:ext cx="8924925" cy="1325563"/>
          </a:xfrm>
        </p:spPr>
        <p:txBody>
          <a:bodyPr/>
          <a:lstStyle/>
          <a:p>
            <a:r>
              <a:rPr lang="en-US" dirty="0"/>
              <a:t>Click to edit Master title style</a:t>
            </a:r>
          </a:p>
        </p:txBody>
      </p:sp>
      <p:sp>
        <p:nvSpPr>
          <p:cNvPr id="3" name="Content Placeholder 2"/>
          <p:cNvSpPr>
            <a:spLocks noGrp="1"/>
          </p:cNvSpPr>
          <p:nvPr>
            <p:ph sz="half" idx="1"/>
          </p:nvPr>
        </p:nvSpPr>
        <p:spPr>
          <a:xfrm>
            <a:off x="95249" y="1531940"/>
            <a:ext cx="4476751" cy="47545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531939"/>
            <a:ext cx="4391024" cy="47545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95249" y="6356351"/>
            <a:ext cx="2057400" cy="365125"/>
          </a:xfrm>
        </p:spPr>
        <p:txBody>
          <a:bodyPr/>
          <a:lstStyle/>
          <a:p>
            <a:fld id="{E761C264-7189-4E4C-97F4-DE7706FF3205}" type="datetime1">
              <a:rPr lang="en-US" smtClean="0"/>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962774" y="6354762"/>
            <a:ext cx="2057400" cy="365125"/>
          </a:xfrm>
        </p:spPr>
        <p:txBody>
          <a:bodyPr/>
          <a:lstStyle/>
          <a:p>
            <a:fld id="{20B9DBF0-F0ED-4CE9-903D-0F6299BCAA62}" type="slidenum">
              <a:rPr lang="en-US" smtClean="0"/>
              <a:t>‹#›</a:t>
            </a:fld>
            <a:endParaRPr lang="en-US"/>
          </a:p>
        </p:txBody>
      </p:sp>
    </p:spTree>
    <p:extLst>
      <p:ext uri="{BB962C8B-B14F-4D97-AF65-F5344CB8AC3E}">
        <p14:creationId xmlns:p14="http://schemas.microsoft.com/office/powerpoint/2010/main" val="1316031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0446DC-4775-4ED6-BE1D-2B97E35A9719}" type="datetime1">
              <a:rPr lang="en-US" smtClean="0"/>
              <a:t>2/12/2020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B9DBF0-F0ED-4CE9-903D-0F6299BCAA62}" type="slidenum">
              <a:rPr lang="en-US" smtClean="0"/>
              <a:t>‹#›</a:t>
            </a:fld>
            <a:endParaRPr lang="en-US"/>
          </a:p>
        </p:txBody>
      </p:sp>
    </p:spTree>
    <p:extLst>
      <p:ext uri="{BB962C8B-B14F-4D97-AF65-F5344CB8AC3E}">
        <p14:creationId xmlns:p14="http://schemas.microsoft.com/office/powerpoint/2010/main" val="3908110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5250" y="365126"/>
            <a:ext cx="8953500" cy="1325563"/>
          </a:xfrm>
        </p:spPr>
        <p:txBody>
          <a:bodyPr/>
          <a:lstStyle>
            <a:lvl1pPr algn="ctr">
              <a:defRPr/>
            </a:lvl1pPr>
          </a:lstStyle>
          <a:p>
            <a:r>
              <a:rPr lang="en-US" dirty="0"/>
              <a:t>Click to edit Master title style</a:t>
            </a:r>
          </a:p>
        </p:txBody>
      </p:sp>
      <p:sp>
        <p:nvSpPr>
          <p:cNvPr id="3" name="Date Placeholder 2"/>
          <p:cNvSpPr>
            <a:spLocks noGrp="1"/>
          </p:cNvSpPr>
          <p:nvPr>
            <p:ph type="dt" sz="half" idx="10"/>
          </p:nvPr>
        </p:nvSpPr>
        <p:spPr>
          <a:xfrm>
            <a:off x="95250" y="6356349"/>
            <a:ext cx="2057400" cy="365125"/>
          </a:xfrm>
        </p:spPr>
        <p:txBody>
          <a:bodyPr/>
          <a:lstStyle/>
          <a:p>
            <a:fld id="{96847312-9779-4A12-A4D0-966A60914688}" type="datetime1">
              <a:rPr lang="en-US" smtClean="0"/>
              <a:t>2/12/2020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991350" y="6356349"/>
            <a:ext cx="2057400" cy="365125"/>
          </a:xfrm>
        </p:spPr>
        <p:txBody>
          <a:bodyPr/>
          <a:lstStyle/>
          <a:p>
            <a:fld id="{20B9DBF0-F0ED-4CE9-903D-0F6299BCAA62}" type="slidenum">
              <a:rPr lang="en-US" smtClean="0"/>
              <a:t>‹#›</a:t>
            </a:fld>
            <a:endParaRPr lang="en-US"/>
          </a:p>
        </p:txBody>
      </p:sp>
    </p:spTree>
    <p:extLst>
      <p:ext uri="{BB962C8B-B14F-4D97-AF65-F5344CB8AC3E}">
        <p14:creationId xmlns:p14="http://schemas.microsoft.com/office/powerpoint/2010/main" val="188595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23A0B8-88E4-4A89-BBAA-E7B232440BE5}" type="datetime1">
              <a:rPr lang="en-US" smtClean="0"/>
              <a:t>2/12/2020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B9DBF0-F0ED-4CE9-903D-0F6299BCAA62}" type="slidenum">
              <a:rPr lang="en-US" smtClean="0"/>
              <a:t>‹#›</a:t>
            </a:fld>
            <a:endParaRPr lang="en-US"/>
          </a:p>
        </p:txBody>
      </p:sp>
    </p:spTree>
    <p:extLst>
      <p:ext uri="{BB962C8B-B14F-4D97-AF65-F5344CB8AC3E}">
        <p14:creationId xmlns:p14="http://schemas.microsoft.com/office/powerpoint/2010/main" val="2768739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A91590-5B06-4DC7-BC6E-8A775A17980D}" type="datetime1">
              <a:rPr lang="en-US" smtClean="0"/>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B9DBF0-F0ED-4CE9-903D-0F6299BCAA62}" type="slidenum">
              <a:rPr lang="en-US" smtClean="0"/>
              <a:t>‹#›</a:t>
            </a:fld>
            <a:endParaRPr lang="en-US"/>
          </a:p>
        </p:txBody>
      </p:sp>
    </p:spTree>
    <p:extLst>
      <p:ext uri="{BB962C8B-B14F-4D97-AF65-F5344CB8AC3E}">
        <p14:creationId xmlns:p14="http://schemas.microsoft.com/office/powerpoint/2010/main" val="2316055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7E35D4-6A88-4848-B0E9-983B04F60906}" type="datetime1">
              <a:rPr lang="en-US" smtClean="0"/>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B9DBF0-F0ED-4CE9-903D-0F6299BCAA62}" type="slidenum">
              <a:rPr lang="en-US" smtClean="0"/>
              <a:t>‹#›</a:t>
            </a:fld>
            <a:endParaRPr lang="en-US"/>
          </a:p>
        </p:txBody>
      </p:sp>
    </p:spTree>
    <p:extLst>
      <p:ext uri="{BB962C8B-B14F-4D97-AF65-F5344CB8AC3E}">
        <p14:creationId xmlns:p14="http://schemas.microsoft.com/office/powerpoint/2010/main" val="2312718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9062" y="136524"/>
            <a:ext cx="8905875" cy="142081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4299" y="1628775"/>
            <a:ext cx="8905875" cy="463867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14299"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0C3315-C775-4EE9-B716-5CBC5A42044D}" type="datetime1">
              <a:rPr lang="en-US" smtClean="0"/>
              <a:t>2/12/2020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62774"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B9DBF0-F0ED-4CE9-903D-0F6299BCAA62}" type="slidenum">
              <a:rPr lang="en-US" smtClean="0"/>
              <a:t>‹#›</a:t>
            </a:fld>
            <a:endParaRPr lang="en-US"/>
          </a:p>
        </p:txBody>
      </p:sp>
    </p:spTree>
    <p:extLst>
      <p:ext uri="{BB962C8B-B14F-4D97-AF65-F5344CB8AC3E}">
        <p14:creationId xmlns:p14="http://schemas.microsoft.com/office/powerpoint/2010/main" val="31130053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CGE and DSGE Models: Reconciliation?</a:t>
            </a:r>
          </a:p>
        </p:txBody>
      </p:sp>
      <p:sp>
        <p:nvSpPr>
          <p:cNvPr id="3" name="Subtitle 2"/>
          <p:cNvSpPr>
            <a:spLocks noGrp="1"/>
          </p:cNvSpPr>
          <p:nvPr>
            <p:ph type="subTitle" idx="1"/>
          </p:nvPr>
        </p:nvSpPr>
        <p:spPr>
          <a:xfrm>
            <a:off x="247650" y="3761621"/>
            <a:ext cx="8667750" cy="1761001"/>
          </a:xfrm>
        </p:spPr>
        <p:txBody>
          <a:bodyPr>
            <a:normAutofit fontScale="92500"/>
          </a:bodyPr>
          <a:lstStyle/>
          <a:p>
            <a:r>
              <a:rPr lang="en-US" dirty="0"/>
              <a:t>Sherman Robinson</a:t>
            </a:r>
          </a:p>
          <a:p>
            <a:r>
              <a:rPr lang="en-US" dirty="0"/>
              <a:t>Peterson Institute For International Economics (PIIE)</a:t>
            </a:r>
          </a:p>
          <a:p>
            <a:r>
              <a:rPr lang="en-US" dirty="0"/>
              <a:t>PIIE-UCB Macro Workshop, February 2020</a:t>
            </a:r>
          </a:p>
        </p:txBody>
      </p:sp>
    </p:spTree>
    <p:extLst>
      <p:ext uri="{BB962C8B-B14F-4D97-AF65-F5344CB8AC3E}">
        <p14:creationId xmlns:p14="http://schemas.microsoft.com/office/powerpoint/2010/main" val="3298135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026"/>
          <p:cNvSpPr>
            <a:spLocks noGrp="1" noChangeArrowheads="1"/>
          </p:cNvSpPr>
          <p:nvPr>
            <p:ph type="title"/>
          </p:nvPr>
        </p:nvSpPr>
        <p:spPr/>
        <p:txBody>
          <a:bodyPr/>
          <a:lstStyle/>
          <a:p>
            <a:pPr eaLnBrk="1" hangingPunct="1"/>
            <a:r>
              <a:rPr lang="en-US" altLang="es-HN" dirty="0"/>
              <a:t>CGE/DSGE: Macro Flows</a:t>
            </a:r>
          </a:p>
        </p:txBody>
      </p:sp>
      <p:sp>
        <p:nvSpPr>
          <p:cNvPr id="22532" name="Rectangle 1027"/>
          <p:cNvSpPr>
            <a:spLocks noGrp="1" noChangeArrowheads="1"/>
          </p:cNvSpPr>
          <p:nvPr>
            <p:ph idx="1"/>
          </p:nvPr>
        </p:nvSpPr>
        <p:spPr>
          <a:xfrm>
            <a:off x="66675" y="1274618"/>
            <a:ext cx="9001125" cy="4154632"/>
          </a:xfrm>
        </p:spPr>
        <p:txBody>
          <a:bodyPr>
            <a:normAutofit/>
          </a:bodyPr>
          <a:lstStyle/>
          <a:p>
            <a:pPr eaLnBrk="1" hangingPunct="1"/>
            <a:r>
              <a:rPr lang="en-US" altLang="es-HN" dirty="0"/>
              <a:t>All economywide models include macro aggregates: </a:t>
            </a:r>
          </a:p>
          <a:p>
            <a:pPr lvl="1"/>
            <a:r>
              <a:rPr lang="en-US" altLang="es-HN" dirty="0"/>
              <a:t>C, I, G, E, M</a:t>
            </a:r>
          </a:p>
          <a:p>
            <a:pPr eaLnBrk="1" hangingPunct="1"/>
            <a:r>
              <a:rPr lang="en-US" altLang="es-HN" dirty="0"/>
              <a:t>Macro flow equilibrium in CGE/DSGE models requires: </a:t>
            </a:r>
          </a:p>
          <a:p>
            <a:pPr lvl="1" eaLnBrk="1" hangingPunct="1"/>
            <a:r>
              <a:rPr lang="en-US" altLang="es-HN" dirty="0"/>
              <a:t>S-I balance</a:t>
            </a:r>
          </a:p>
          <a:p>
            <a:pPr lvl="1" eaLnBrk="1" hangingPunct="1"/>
            <a:r>
              <a:rPr lang="en-US" altLang="es-HN" dirty="0"/>
              <a:t>G-T balance</a:t>
            </a:r>
          </a:p>
          <a:p>
            <a:pPr lvl="1" eaLnBrk="1" hangingPunct="1"/>
            <a:r>
              <a:rPr lang="en-US" altLang="es-HN" dirty="0"/>
              <a:t>E-M balance</a:t>
            </a:r>
          </a:p>
          <a:p>
            <a:pPr eaLnBrk="1" hangingPunct="1"/>
            <a:r>
              <a:rPr lang="en-US" altLang="es-HN" dirty="0"/>
              <a:t>DSGE/CGE models: loanable funds market</a:t>
            </a:r>
          </a:p>
          <a:p>
            <a:pPr lvl="1"/>
            <a:r>
              <a:rPr lang="en-US" altLang="es-HN" dirty="0"/>
              <a:t>Convert financial markets (assets, money) in a macro model into a “shock” on the flow equilibrium in the loanable funds market in the CGE/DSGE model</a:t>
            </a:r>
          </a:p>
        </p:txBody>
      </p:sp>
      <p:sp>
        <p:nvSpPr>
          <p:cNvPr id="225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557213" indent="-214313">
              <a:spcBef>
                <a:spcPct val="20000"/>
              </a:spcBef>
              <a:buChar char="–"/>
              <a:defRPr sz="2100">
                <a:solidFill>
                  <a:schemeClr val="tx1"/>
                </a:solidFill>
                <a:latin typeface="Arial" panose="020B0604020202020204" pitchFamily="34" charset="0"/>
              </a:defRPr>
            </a:lvl2pPr>
            <a:lvl3pPr marL="857250" indent="-171450">
              <a:spcBef>
                <a:spcPct val="20000"/>
              </a:spcBef>
              <a:buChar char="•"/>
              <a:defRPr sz="1800">
                <a:solidFill>
                  <a:schemeClr val="tx1"/>
                </a:solidFill>
                <a:latin typeface="Arial" panose="020B0604020202020204" pitchFamily="34" charset="0"/>
              </a:defRPr>
            </a:lvl3pPr>
            <a:lvl4pPr marL="1200150" indent="-171450">
              <a:spcBef>
                <a:spcPct val="20000"/>
              </a:spcBef>
              <a:buChar char="–"/>
              <a:defRPr sz="1500">
                <a:solidFill>
                  <a:schemeClr val="tx1"/>
                </a:solidFill>
                <a:latin typeface="Arial" panose="020B0604020202020204" pitchFamily="34" charset="0"/>
              </a:defRPr>
            </a:lvl4pPr>
            <a:lvl5pPr marL="1543050" indent="-171450">
              <a:spcBef>
                <a:spcPct val="20000"/>
              </a:spcBef>
              <a:buChar char="»"/>
              <a:defRPr sz="1500">
                <a:solidFill>
                  <a:schemeClr val="tx1"/>
                </a:solidFill>
                <a:latin typeface="Arial" panose="020B0604020202020204" pitchFamily="34" charset="0"/>
              </a:defRPr>
            </a:lvl5pPr>
            <a:lvl6pPr marL="1885950" indent="-171450" eaLnBrk="0" fontAlgn="base" hangingPunct="0">
              <a:spcBef>
                <a:spcPct val="20000"/>
              </a:spcBef>
              <a:spcAft>
                <a:spcPct val="0"/>
              </a:spcAft>
              <a:buChar char="»"/>
              <a:defRPr sz="1500">
                <a:solidFill>
                  <a:schemeClr val="tx1"/>
                </a:solidFill>
                <a:latin typeface="Arial" panose="020B0604020202020204" pitchFamily="34" charset="0"/>
              </a:defRPr>
            </a:lvl6pPr>
            <a:lvl7pPr marL="2228850" indent="-171450" eaLnBrk="0" fontAlgn="base" hangingPunct="0">
              <a:spcBef>
                <a:spcPct val="20000"/>
              </a:spcBef>
              <a:spcAft>
                <a:spcPct val="0"/>
              </a:spcAft>
              <a:buChar char="»"/>
              <a:defRPr sz="1500">
                <a:solidFill>
                  <a:schemeClr val="tx1"/>
                </a:solidFill>
                <a:latin typeface="Arial" panose="020B0604020202020204" pitchFamily="34" charset="0"/>
              </a:defRPr>
            </a:lvl7pPr>
            <a:lvl8pPr marL="2571750" indent="-171450" eaLnBrk="0" fontAlgn="base" hangingPunct="0">
              <a:spcBef>
                <a:spcPct val="20000"/>
              </a:spcBef>
              <a:spcAft>
                <a:spcPct val="0"/>
              </a:spcAft>
              <a:buChar char="»"/>
              <a:defRPr sz="1500">
                <a:solidFill>
                  <a:schemeClr val="tx1"/>
                </a:solidFill>
                <a:latin typeface="Arial" panose="020B0604020202020204" pitchFamily="34" charset="0"/>
              </a:defRPr>
            </a:lvl8pPr>
            <a:lvl9pPr marL="2914650" indent="-171450" eaLnBrk="0" fontAlgn="base" hangingPunct="0">
              <a:spcBef>
                <a:spcPct val="20000"/>
              </a:spcBef>
              <a:spcAft>
                <a:spcPct val="0"/>
              </a:spcAft>
              <a:buChar char="»"/>
              <a:defRPr sz="1500">
                <a:solidFill>
                  <a:schemeClr val="tx1"/>
                </a:solidFill>
                <a:latin typeface="Arial" panose="020B0604020202020204" pitchFamily="34" charset="0"/>
              </a:defRPr>
            </a:lvl9pPr>
          </a:lstStyle>
          <a:p>
            <a:pPr>
              <a:spcBef>
                <a:spcPct val="0"/>
              </a:spcBef>
              <a:buFontTx/>
              <a:buNone/>
            </a:pPr>
            <a:fld id="{E0744795-847D-4638-ADDE-2665E07EAA26}" type="slidenum">
              <a:rPr lang="en-US" altLang="es-HN" sz="1050"/>
              <a:pPr>
                <a:spcBef>
                  <a:spcPct val="0"/>
                </a:spcBef>
                <a:buFontTx/>
                <a:buNone/>
              </a:pPr>
              <a:t>10</a:t>
            </a:fld>
            <a:endParaRPr lang="en-US" altLang="es-HN" sz="1050"/>
          </a:p>
        </p:txBody>
      </p:sp>
    </p:spTree>
    <p:extLst>
      <p:ext uri="{BB962C8B-B14F-4D97-AF65-F5344CB8AC3E}">
        <p14:creationId xmlns:p14="http://schemas.microsoft.com/office/powerpoint/2010/main" val="3288434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04652-C74A-41F8-BE8F-D76D1B2B02EF}"/>
              </a:ext>
            </a:extLst>
          </p:cNvPr>
          <p:cNvSpPr>
            <a:spLocks noGrp="1"/>
          </p:cNvSpPr>
          <p:nvPr>
            <p:ph type="title"/>
          </p:nvPr>
        </p:nvSpPr>
        <p:spPr/>
        <p:txBody>
          <a:bodyPr/>
          <a:lstStyle/>
          <a:p>
            <a:r>
              <a:rPr lang="en-US" dirty="0"/>
              <a:t>CGE/DSGE: E-M balance</a:t>
            </a:r>
          </a:p>
        </p:txBody>
      </p:sp>
      <p:sp>
        <p:nvSpPr>
          <p:cNvPr id="3" name="Content Placeholder 2">
            <a:extLst>
              <a:ext uri="{FF2B5EF4-FFF2-40B4-BE49-F238E27FC236}">
                <a16:creationId xmlns:a16="http://schemas.microsoft.com/office/drawing/2014/main" id="{44984ED6-4CE7-4100-B72E-B12BB2DD58EA}"/>
              </a:ext>
            </a:extLst>
          </p:cNvPr>
          <p:cNvSpPr>
            <a:spLocks noGrp="1"/>
          </p:cNvSpPr>
          <p:nvPr>
            <p:ph idx="1"/>
          </p:nvPr>
        </p:nvSpPr>
        <p:spPr>
          <a:xfrm>
            <a:off x="133350" y="1394691"/>
            <a:ext cx="8877300" cy="4886036"/>
          </a:xfrm>
        </p:spPr>
        <p:txBody>
          <a:bodyPr>
            <a:normAutofit/>
          </a:bodyPr>
          <a:lstStyle/>
          <a:p>
            <a:r>
              <a:rPr lang="en-US" dirty="0"/>
              <a:t>All trade focused CGE/DSGE models have a functional relationship between the trade balance (E-M) and the real exchange rate (relative price of traded/non-traded goods)</a:t>
            </a:r>
          </a:p>
          <a:p>
            <a:pPr lvl="1"/>
            <a:r>
              <a:rPr lang="en-US" dirty="0" err="1"/>
              <a:t>Armington</a:t>
            </a:r>
            <a:r>
              <a:rPr lang="en-US" dirty="0"/>
              <a:t> specification implies that all goods are imperfectly tradable, so “non-traded” share is large (D = GDP – E). </a:t>
            </a:r>
          </a:p>
          <a:p>
            <a:r>
              <a:rPr lang="en-US" dirty="0"/>
              <a:t>In practice, CGE/DSGE models will solve for 2 out of 3 variables: trade balance (E-M), “nominal” exchange rate (EXR), and an anchor price index (P). </a:t>
            </a:r>
          </a:p>
          <a:p>
            <a:pPr lvl="1"/>
            <a:r>
              <a:rPr lang="en-US" dirty="0"/>
              <a:t>Specify (E-M) and P, model solves for R</a:t>
            </a:r>
          </a:p>
          <a:p>
            <a:pPr lvl="1"/>
            <a:r>
              <a:rPr lang="en-US" dirty="0"/>
              <a:t>Specify R and P, model solves for E-M</a:t>
            </a:r>
          </a:p>
          <a:p>
            <a:pPr lvl="1"/>
            <a:r>
              <a:rPr lang="en-US" dirty="0"/>
              <a:t>Specify R and E-M, model solves for P</a:t>
            </a:r>
          </a:p>
        </p:txBody>
      </p:sp>
      <p:sp>
        <p:nvSpPr>
          <p:cNvPr id="4" name="Slide Number Placeholder 3">
            <a:extLst>
              <a:ext uri="{FF2B5EF4-FFF2-40B4-BE49-F238E27FC236}">
                <a16:creationId xmlns:a16="http://schemas.microsoft.com/office/drawing/2014/main" id="{78BD4775-9223-4F04-BFE4-ADEEDF9BC536}"/>
              </a:ext>
            </a:extLst>
          </p:cNvPr>
          <p:cNvSpPr>
            <a:spLocks noGrp="1"/>
          </p:cNvSpPr>
          <p:nvPr>
            <p:ph type="sldNum" sz="quarter" idx="12"/>
          </p:nvPr>
        </p:nvSpPr>
        <p:spPr/>
        <p:txBody>
          <a:bodyPr/>
          <a:lstStyle/>
          <a:p>
            <a:fld id="{20B9DBF0-F0ED-4CE9-903D-0F6299BCAA62}" type="slidenum">
              <a:rPr lang="en-US" smtClean="0"/>
              <a:t>11</a:t>
            </a:fld>
            <a:endParaRPr lang="en-US"/>
          </a:p>
        </p:txBody>
      </p:sp>
    </p:spTree>
    <p:extLst>
      <p:ext uri="{BB962C8B-B14F-4D97-AF65-F5344CB8AC3E}">
        <p14:creationId xmlns:p14="http://schemas.microsoft.com/office/powerpoint/2010/main" val="851766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F8439-6968-45A0-8A9A-AF7CFA9033F2}"/>
              </a:ext>
            </a:extLst>
          </p:cNvPr>
          <p:cNvSpPr>
            <a:spLocks noGrp="1"/>
          </p:cNvSpPr>
          <p:nvPr>
            <p:ph type="title"/>
          </p:nvPr>
        </p:nvSpPr>
        <p:spPr/>
        <p:txBody>
          <a:bodyPr/>
          <a:lstStyle/>
          <a:p>
            <a:r>
              <a:rPr lang="en-US" dirty="0"/>
              <a:t>Global CGE/DSGE Models: </a:t>
            </a:r>
            <a:br>
              <a:rPr lang="en-US" dirty="0"/>
            </a:br>
            <a:r>
              <a:rPr lang="en-US" dirty="0"/>
              <a:t>E-M Balance</a:t>
            </a:r>
          </a:p>
        </p:txBody>
      </p:sp>
      <p:sp>
        <p:nvSpPr>
          <p:cNvPr id="3" name="Content Placeholder 2">
            <a:extLst>
              <a:ext uri="{FF2B5EF4-FFF2-40B4-BE49-F238E27FC236}">
                <a16:creationId xmlns:a16="http://schemas.microsoft.com/office/drawing/2014/main" id="{3BFC84F3-6556-4927-B4D2-0B976BC44B95}"/>
              </a:ext>
            </a:extLst>
          </p:cNvPr>
          <p:cNvSpPr>
            <a:spLocks noGrp="1"/>
          </p:cNvSpPr>
          <p:nvPr>
            <p:ph idx="1"/>
          </p:nvPr>
        </p:nvSpPr>
        <p:spPr/>
        <p:txBody>
          <a:bodyPr>
            <a:normAutofit/>
          </a:bodyPr>
          <a:lstStyle/>
          <a:p>
            <a:r>
              <a:rPr lang="en-US" dirty="0"/>
              <a:t>Global CGE/DSGE models determine world prices that clear world markets for commodities and determine real exchange rates that equilibrate trade balances</a:t>
            </a:r>
          </a:p>
          <a:p>
            <a:pPr lvl="1"/>
            <a:r>
              <a:rPr lang="en-US" dirty="0"/>
              <a:t>Same mechanisms as in single-country models, but addition of a global clearing requirement: Sum of E-M globally must be 0.</a:t>
            </a:r>
          </a:p>
          <a:p>
            <a:r>
              <a:rPr lang="en-US" dirty="0"/>
              <a:t>All CGE/DSGE models are </a:t>
            </a:r>
            <a:r>
              <a:rPr lang="en-US" dirty="0" err="1"/>
              <a:t>Walrasian</a:t>
            </a:r>
            <a:r>
              <a:rPr lang="en-US" dirty="0"/>
              <a:t>: only relative prices</a:t>
            </a:r>
          </a:p>
          <a:p>
            <a:r>
              <a:rPr lang="en-US" dirty="0"/>
              <a:t>Numeraire choice for countries: P or R are common</a:t>
            </a:r>
          </a:p>
          <a:p>
            <a:r>
              <a:rPr lang="en-US" dirty="0"/>
              <a:t>Global numeraire: $US is common, but also a basket of OECD currencies</a:t>
            </a:r>
          </a:p>
          <a:p>
            <a:pPr lvl="1"/>
            <a:r>
              <a:rPr lang="en-US" dirty="0"/>
              <a:t>Choice matters for “valuing” E-M by countries. They represent a “claim” on the exports of the numeraire countries.</a:t>
            </a:r>
          </a:p>
        </p:txBody>
      </p:sp>
      <p:sp>
        <p:nvSpPr>
          <p:cNvPr id="4" name="Slide Number Placeholder 3">
            <a:extLst>
              <a:ext uri="{FF2B5EF4-FFF2-40B4-BE49-F238E27FC236}">
                <a16:creationId xmlns:a16="http://schemas.microsoft.com/office/drawing/2014/main" id="{D59B4AA1-963D-4DD5-AE9B-2DCCD8CEFCB3}"/>
              </a:ext>
            </a:extLst>
          </p:cNvPr>
          <p:cNvSpPr>
            <a:spLocks noGrp="1"/>
          </p:cNvSpPr>
          <p:nvPr>
            <p:ph type="sldNum" sz="quarter" idx="12"/>
          </p:nvPr>
        </p:nvSpPr>
        <p:spPr/>
        <p:txBody>
          <a:bodyPr/>
          <a:lstStyle/>
          <a:p>
            <a:fld id="{20B9DBF0-F0ED-4CE9-903D-0F6299BCAA62}" type="slidenum">
              <a:rPr lang="en-US" smtClean="0"/>
              <a:t>12</a:t>
            </a:fld>
            <a:endParaRPr lang="en-US"/>
          </a:p>
        </p:txBody>
      </p:sp>
    </p:spTree>
    <p:extLst>
      <p:ext uri="{BB962C8B-B14F-4D97-AF65-F5344CB8AC3E}">
        <p14:creationId xmlns:p14="http://schemas.microsoft.com/office/powerpoint/2010/main" val="577805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86CB0-FDF3-4512-A4E5-F16DD0BE494E}"/>
              </a:ext>
            </a:extLst>
          </p:cNvPr>
          <p:cNvSpPr>
            <a:spLocks noGrp="1"/>
          </p:cNvSpPr>
          <p:nvPr>
            <p:ph type="title"/>
          </p:nvPr>
        </p:nvSpPr>
        <p:spPr/>
        <p:txBody>
          <a:bodyPr/>
          <a:lstStyle/>
          <a:p>
            <a:r>
              <a:rPr lang="en-US" dirty="0"/>
              <a:t>GTAP Model: Questions</a:t>
            </a:r>
          </a:p>
        </p:txBody>
      </p:sp>
      <p:sp>
        <p:nvSpPr>
          <p:cNvPr id="3" name="Content Placeholder 2">
            <a:extLst>
              <a:ext uri="{FF2B5EF4-FFF2-40B4-BE49-F238E27FC236}">
                <a16:creationId xmlns:a16="http://schemas.microsoft.com/office/drawing/2014/main" id="{2CC6CED1-8D93-4E62-86CD-8946618FDE88}"/>
              </a:ext>
            </a:extLst>
          </p:cNvPr>
          <p:cNvSpPr>
            <a:spLocks noGrp="1"/>
          </p:cNvSpPr>
          <p:nvPr>
            <p:ph idx="1"/>
          </p:nvPr>
        </p:nvSpPr>
        <p:spPr/>
        <p:txBody>
          <a:bodyPr>
            <a:normAutofit/>
          </a:bodyPr>
          <a:lstStyle/>
          <a:p>
            <a:pPr lvl="0"/>
            <a:r>
              <a:rPr lang="en-US" dirty="0"/>
              <a:t>Does the GTAP model use CET functions for export supply? This is an extension of </a:t>
            </a:r>
            <a:r>
              <a:rPr lang="en-US" dirty="0" err="1"/>
              <a:t>Armington</a:t>
            </a:r>
            <a:r>
              <a:rPr lang="en-US" dirty="0"/>
              <a:t> in CGE models.</a:t>
            </a:r>
          </a:p>
          <a:p>
            <a:pPr lvl="0"/>
            <a:r>
              <a:rPr lang="en-US" dirty="0"/>
              <a:t>Are the national trade balances (E – M) endogenous or fixed? A standard version of GTAP endogenizes international capital flows, and hence the trade balances. </a:t>
            </a:r>
          </a:p>
          <a:p>
            <a:pPr lvl="0"/>
            <a:r>
              <a:rPr lang="en-US" dirty="0"/>
              <a:t>What are the national numeraires? A version of GTAP uses a wage as the national numeraire (which is Keynes in the General Theory, but odd in CGE models). </a:t>
            </a:r>
          </a:p>
          <a:p>
            <a:pPr lvl="1"/>
            <a:r>
              <a:rPr lang="en-US" dirty="0"/>
              <a:t>Issue of defining the real exchange rate</a:t>
            </a:r>
          </a:p>
          <a:p>
            <a:r>
              <a:rPr lang="en-US" dirty="0"/>
              <a:t>Is GTAP using uniform CES elasticities for all countries?</a:t>
            </a:r>
          </a:p>
        </p:txBody>
      </p:sp>
      <p:sp>
        <p:nvSpPr>
          <p:cNvPr id="4" name="Slide Number Placeholder 3">
            <a:extLst>
              <a:ext uri="{FF2B5EF4-FFF2-40B4-BE49-F238E27FC236}">
                <a16:creationId xmlns:a16="http://schemas.microsoft.com/office/drawing/2014/main" id="{BF82CA94-E3BB-4E9A-B866-EB9E4FCF05BB}"/>
              </a:ext>
            </a:extLst>
          </p:cNvPr>
          <p:cNvSpPr>
            <a:spLocks noGrp="1"/>
          </p:cNvSpPr>
          <p:nvPr>
            <p:ph type="sldNum" sz="quarter" idx="12"/>
          </p:nvPr>
        </p:nvSpPr>
        <p:spPr/>
        <p:txBody>
          <a:bodyPr/>
          <a:lstStyle/>
          <a:p>
            <a:fld id="{20B9DBF0-F0ED-4CE9-903D-0F6299BCAA62}" type="slidenum">
              <a:rPr lang="en-US" smtClean="0"/>
              <a:t>13</a:t>
            </a:fld>
            <a:endParaRPr lang="en-US"/>
          </a:p>
        </p:txBody>
      </p:sp>
    </p:spTree>
    <p:extLst>
      <p:ext uri="{BB962C8B-B14F-4D97-AF65-F5344CB8AC3E}">
        <p14:creationId xmlns:p14="http://schemas.microsoft.com/office/powerpoint/2010/main" val="4291045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pPr eaLnBrk="1" hangingPunct="1"/>
            <a:r>
              <a:rPr lang="en-US" altLang="es-HN" dirty="0"/>
              <a:t>Macro Closure: S-I, G-T, E-M</a:t>
            </a:r>
          </a:p>
        </p:txBody>
      </p:sp>
      <p:sp>
        <p:nvSpPr>
          <p:cNvPr id="23556" name="Rectangle 3"/>
          <p:cNvSpPr>
            <a:spLocks noGrp="1" noChangeArrowheads="1"/>
          </p:cNvSpPr>
          <p:nvPr>
            <p:ph idx="1"/>
          </p:nvPr>
        </p:nvSpPr>
        <p:spPr/>
        <p:txBody>
          <a:bodyPr/>
          <a:lstStyle/>
          <a:p>
            <a:pPr eaLnBrk="1" hangingPunct="1"/>
            <a:r>
              <a:rPr lang="en-US" altLang="es-HN" dirty="0"/>
              <a:t>How to achieve macro balances</a:t>
            </a:r>
          </a:p>
          <a:p>
            <a:pPr lvl="1"/>
            <a:r>
              <a:rPr lang="en-US" altLang="es-HN" dirty="0"/>
              <a:t>Walras Law: determine 2, the 3</a:t>
            </a:r>
            <a:r>
              <a:rPr lang="en-US" altLang="es-HN" baseline="30000" dirty="0"/>
              <a:t>rd</a:t>
            </a:r>
            <a:r>
              <a:rPr lang="en-US" altLang="es-HN" dirty="0"/>
              <a:t> must balance</a:t>
            </a:r>
          </a:p>
          <a:p>
            <a:pPr lvl="1"/>
            <a:r>
              <a:rPr lang="en-US" altLang="es-HN" dirty="0"/>
              <a:t>A K Sen article on macro closure in the 1960s</a:t>
            </a:r>
          </a:p>
          <a:p>
            <a:pPr eaLnBrk="1" hangingPunct="1"/>
            <a:r>
              <a:rPr lang="en-US" altLang="es-HN" dirty="0"/>
              <a:t>Heated debates in the 1970s in the CGE literature</a:t>
            </a:r>
          </a:p>
          <a:p>
            <a:pPr lvl="1" eaLnBrk="1" hangingPunct="1"/>
            <a:r>
              <a:rPr lang="en-US" altLang="es-HN" dirty="0"/>
              <a:t>Neoclassical, Structuralist, Johansen, Keynesian, </a:t>
            </a:r>
            <a:r>
              <a:rPr lang="en-US" altLang="es-HN" dirty="0" err="1"/>
              <a:t>Kaldorian</a:t>
            </a:r>
            <a:endParaRPr lang="en-US" altLang="es-HN" dirty="0"/>
          </a:p>
          <a:p>
            <a:pPr lvl="1" eaLnBrk="1" hangingPunct="1"/>
            <a:r>
              <a:rPr lang="en-US" altLang="es-HN" dirty="0"/>
              <a:t>S-I balance: S determines I; I determines S</a:t>
            </a:r>
          </a:p>
          <a:p>
            <a:pPr lvl="1" eaLnBrk="1" hangingPunct="1"/>
            <a:r>
              <a:rPr lang="en-US" altLang="es-HN" dirty="0"/>
              <a:t>G-T balance: G or T adjust; G-T financed by “borrowing”</a:t>
            </a:r>
          </a:p>
          <a:p>
            <a:pPr lvl="1" eaLnBrk="1" hangingPunct="1"/>
            <a:r>
              <a:rPr lang="en-US" altLang="es-HN" dirty="0"/>
              <a:t>E-M balance: E-M exogenous, R adjust; R fixed, E-M adjusts</a:t>
            </a:r>
          </a:p>
          <a:p>
            <a:r>
              <a:rPr lang="en-US" altLang="es-HN" dirty="0"/>
              <a:t>Issue: Is there involuntary unemployment?</a:t>
            </a:r>
          </a:p>
          <a:p>
            <a:pPr lvl="1"/>
            <a:r>
              <a:rPr lang="en-US" altLang="es-HN" dirty="0"/>
              <a:t>Old and New Keynesian models</a:t>
            </a:r>
          </a:p>
        </p:txBody>
      </p:sp>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557213" indent="-214313">
              <a:spcBef>
                <a:spcPct val="20000"/>
              </a:spcBef>
              <a:buChar char="–"/>
              <a:defRPr sz="2100">
                <a:solidFill>
                  <a:schemeClr val="tx1"/>
                </a:solidFill>
                <a:latin typeface="Arial" panose="020B0604020202020204" pitchFamily="34" charset="0"/>
              </a:defRPr>
            </a:lvl2pPr>
            <a:lvl3pPr marL="857250" indent="-171450">
              <a:spcBef>
                <a:spcPct val="20000"/>
              </a:spcBef>
              <a:buChar char="•"/>
              <a:defRPr sz="1800">
                <a:solidFill>
                  <a:schemeClr val="tx1"/>
                </a:solidFill>
                <a:latin typeface="Arial" panose="020B0604020202020204" pitchFamily="34" charset="0"/>
              </a:defRPr>
            </a:lvl3pPr>
            <a:lvl4pPr marL="1200150" indent="-171450">
              <a:spcBef>
                <a:spcPct val="20000"/>
              </a:spcBef>
              <a:buChar char="–"/>
              <a:defRPr sz="1500">
                <a:solidFill>
                  <a:schemeClr val="tx1"/>
                </a:solidFill>
                <a:latin typeface="Arial" panose="020B0604020202020204" pitchFamily="34" charset="0"/>
              </a:defRPr>
            </a:lvl4pPr>
            <a:lvl5pPr marL="1543050" indent="-171450">
              <a:spcBef>
                <a:spcPct val="20000"/>
              </a:spcBef>
              <a:buChar char="»"/>
              <a:defRPr sz="1500">
                <a:solidFill>
                  <a:schemeClr val="tx1"/>
                </a:solidFill>
                <a:latin typeface="Arial" panose="020B0604020202020204" pitchFamily="34" charset="0"/>
              </a:defRPr>
            </a:lvl5pPr>
            <a:lvl6pPr marL="1885950" indent="-171450" eaLnBrk="0" fontAlgn="base" hangingPunct="0">
              <a:spcBef>
                <a:spcPct val="20000"/>
              </a:spcBef>
              <a:spcAft>
                <a:spcPct val="0"/>
              </a:spcAft>
              <a:buChar char="»"/>
              <a:defRPr sz="1500">
                <a:solidFill>
                  <a:schemeClr val="tx1"/>
                </a:solidFill>
                <a:latin typeface="Arial" panose="020B0604020202020204" pitchFamily="34" charset="0"/>
              </a:defRPr>
            </a:lvl6pPr>
            <a:lvl7pPr marL="2228850" indent="-171450" eaLnBrk="0" fontAlgn="base" hangingPunct="0">
              <a:spcBef>
                <a:spcPct val="20000"/>
              </a:spcBef>
              <a:spcAft>
                <a:spcPct val="0"/>
              </a:spcAft>
              <a:buChar char="»"/>
              <a:defRPr sz="1500">
                <a:solidFill>
                  <a:schemeClr val="tx1"/>
                </a:solidFill>
                <a:latin typeface="Arial" panose="020B0604020202020204" pitchFamily="34" charset="0"/>
              </a:defRPr>
            </a:lvl7pPr>
            <a:lvl8pPr marL="2571750" indent="-171450" eaLnBrk="0" fontAlgn="base" hangingPunct="0">
              <a:spcBef>
                <a:spcPct val="20000"/>
              </a:spcBef>
              <a:spcAft>
                <a:spcPct val="0"/>
              </a:spcAft>
              <a:buChar char="»"/>
              <a:defRPr sz="1500">
                <a:solidFill>
                  <a:schemeClr val="tx1"/>
                </a:solidFill>
                <a:latin typeface="Arial" panose="020B0604020202020204" pitchFamily="34" charset="0"/>
              </a:defRPr>
            </a:lvl8pPr>
            <a:lvl9pPr marL="2914650" indent="-171450" eaLnBrk="0" fontAlgn="base" hangingPunct="0">
              <a:spcBef>
                <a:spcPct val="20000"/>
              </a:spcBef>
              <a:spcAft>
                <a:spcPct val="0"/>
              </a:spcAft>
              <a:buChar char="»"/>
              <a:defRPr sz="1500">
                <a:solidFill>
                  <a:schemeClr val="tx1"/>
                </a:solidFill>
                <a:latin typeface="Arial" panose="020B0604020202020204" pitchFamily="34" charset="0"/>
              </a:defRPr>
            </a:lvl9pPr>
          </a:lstStyle>
          <a:p>
            <a:pPr>
              <a:spcBef>
                <a:spcPct val="0"/>
              </a:spcBef>
              <a:buFontTx/>
              <a:buNone/>
            </a:pPr>
            <a:fld id="{0CFEB874-EE6A-40D2-8EFC-C14383675F71}" type="slidenum">
              <a:rPr lang="en-US" altLang="es-HN" sz="1050"/>
              <a:pPr>
                <a:spcBef>
                  <a:spcPct val="0"/>
                </a:spcBef>
                <a:buFontTx/>
                <a:buNone/>
              </a:pPr>
              <a:t>14</a:t>
            </a:fld>
            <a:endParaRPr lang="en-US" altLang="es-HN" sz="1050"/>
          </a:p>
        </p:txBody>
      </p:sp>
    </p:spTree>
    <p:extLst>
      <p:ext uri="{BB962C8B-B14F-4D97-AF65-F5344CB8AC3E}">
        <p14:creationId xmlns:p14="http://schemas.microsoft.com/office/powerpoint/2010/main" val="1093071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en-US" altLang="es-HN"/>
              <a:t>Full Employment Closures</a:t>
            </a:r>
          </a:p>
        </p:txBody>
      </p:sp>
      <p:sp>
        <p:nvSpPr>
          <p:cNvPr id="24580" name="Rectangle 3"/>
          <p:cNvSpPr>
            <a:spLocks noGrp="1" noChangeArrowheads="1"/>
          </p:cNvSpPr>
          <p:nvPr>
            <p:ph idx="1"/>
          </p:nvPr>
        </p:nvSpPr>
        <p:spPr/>
        <p:txBody>
          <a:bodyPr/>
          <a:lstStyle/>
          <a:p>
            <a:pPr eaLnBrk="1" hangingPunct="1"/>
            <a:r>
              <a:rPr lang="en-US" altLang="es-HN" dirty="0"/>
              <a:t>“Compositional” macro</a:t>
            </a:r>
          </a:p>
          <a:p>
            <a:r>
              <a:rPr lang="en-US" altLang="es-HN" dirty="0"/>
              <a:t>Factor markets clear, ensuring full employment and essentially fixed GDP</a:t>
            </a:r>
          </a:p>
          <a:p>
            <a:pPr eaLnBrk="1" hangingPunct="1"/>
            <a:r>
              <a:rPr lang="en-US" altLang="es-HN" dirty="0"/>
              <a:t>Closure rules affects macro aggregates (C, I, G, E, and M), but not aggregate GDP</a:t>
            </a:r>
          </a:p>
          <a:p>
            <a:pPr lvl="1"/>
            <a:r>
              <a:rPr lang="en-US" altLang="es-HN" dirty="0"/>
              <a:t>Will affect “welfare” if E-M adjusts </a:t>
            </a:r>
          </a:p>
          <a:p>
            <a:pPr lvl="1"/>
            <a:r>
              <a:rPr lang="en-US" altLang="es-HN" dirty="0"/>
              <a:t>Absorption (welfare) = GDP + M - E </a:t>
            </a:r>
          </a:p>
          <a:p>
            <a:pPr eaLnBrk="1" hangingPunct="1"/>
            <a:r>
              <a:rPr lang="en-US" altLang="es-HN" dirty="0"/>
              <a:t>Minimal strain on the neoclassical paradigm, but inadequate for any Keynesian model</a:t>
            </a:r>
          </a:p>
        </p:txBody>
      </p:sp>
      <p:sp>
        <p:nvSpPr>
          <p:cNvPr id="245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557213" indent="-214313">
              <a:spcBef>
                <a:spcPct val="20000"/>
              </a:spcBef>
              <a:buChar char="–"/>
              <a:defRPr sz="2100">
                <a:solidFill>
                  <a:schemeClr val="tx1"/>
                </a:solidFill>
                <a:latin typeface="Arial" panose="020B0604020202020204" pitchFamily="34" charset="0"/>
              </a:defRPr>
            </a:lvl2pPr>
            <a:lvl3pPr marL="857250" indent="-171450">
              <a:spcBef>
                <a:spcPct val="20000"/>
              </a:spcBef>
              <a:buChar char="•"/>
              <a:defRPr sz="1800">
                <a:solidFill>
                  <a:schemeClr val="tx1"/>
                </a:solidFill>
                <a:latin typeface="Arial" panose="020B0604020202020204" pitchFamily="34" charset="0"/>
              </a:defRPr>
            </a:lvl3pPr>
            <a:lvl4pPr marL="1200150" indent="-171450">
              <a:spcBef>
                <a:spcPct val="20000"/>
              </a:spcBef>
              <a:buChar char="–"/>
              <a:defRPr sz="1500">
                <a:solidFill>
                  <a:schemeClr val="tx1"/>
                </a:solidFill>
                <a:latin typeface="Arial" panose="020B0604020202020204" pitchFamily="34" charset="0"/>
              </a:defRPr>
            </a:lvl4pPr>
            <a:lvl5pPr marL="1543050" indent="-171450">
              <a:spcBef>
                <a:spcPct val="20000"/>
              </a:spcBef>
              <a:buChar char="»"/>
              <a:defRPr sz="1500">
                <a:solidFill>
                  <a:schemeClr val="tx1"/>
                </a:solidFill>
                <a:latin typeface="Arial" panose="020B0604020202020204" pitchFamily="34" charset="0"/>
              </a:defRPr>
            </a:lvl5pPr>
            <a:lvl6pPr marL="1885950" indent="-171450" eaLnBrk="0" fontAlgn="base" hangingPunct="0">
              <a:spcBef>
                <a:spcPct val="20000"/>
              </a:spcBef>
              <a:spcAft>
                <a:spcPct val="0"/>
              </a:spcAft>
              <a:buChar char="»"/>
              <a:defRPr sz="1500">
                <a:solidFill>
                  <a:schemeClr val="tx1"/>
                </a:solidFill>
                <a:latin typeface="Arial" panose="020B0604020202020204" pitchFamily="34" charset="0"/>
              </a:defRPr>
            </a:lvl6pPr>
            <a:lvl7pPr marL="2228850" indent="-171450" eaLnBrk="0" fontAlgn="base" hangingPunct="0">
              <a:spcBef>
                <a:spcPct val="20000"/>
              </a:spcBef>
              <a:spcAft>
                <a:spcPct val="0"/>
              </a:spcAft>
              <a:buChar char="»"/>
              <a:defRPr sz="1500">
                <a:solidFill>
                  <a:schemeClr val="tx1"/>
                </a:solidFill>
                <a:latin typeface="Arial" panose="020B0604020202020204" pitchFamily="34" charset="0"/>
              </a:defRPr>
            </a:lvl7pPr>
            <a:lvl8pPr marL="2571750" indent="-171450" eaLnBrk="0" fontAlgn="base" hangingPunct="0">
              <a:spcBef>
                <a:spcPct val="20000"/>
              </a:spcBef>
              <a:spcAft>
                <a:spcPct val="0"/>
              </a:spcAft>
              <a:buChar char="»"/>
              <a:defRPr sz="1500">
                <a:solidFill>
                  <a:schemeClr val="tx1"/>
                </a:solidFill>
                <a:latin typeface="Arial" panose="020B0604020202020204" pitchFamily="34" charset="0"/>
              </a:defRPr>
            </a:lvl8pPr>
            <a:lvl9pPr marL="2914650" indent="-171450" eaLnBrk="0" fontAlgn="base" hangingPunct="0">
              <a:spcBef>
                <a:spcPct val="20000"/>
              </a:spcBef>
              <a:spcAft>
                <a:spcPct val="0"/>
              </a:spcAft>
              <a:buChar char="»"/>
              <a:defRPr sz="1500">
                <a:solidFill>
                  <a:schemeClr val="tx1"/>
                </a:solidFill>
                <a:latin typeface="Arial" panose="020B0604020202020204" pitchFamily="34" charset="0"/>
              </a:defRPr>
            </a:lvl9pPr>
          </a:lstStyle>
          <a:p>
            <a:pPr>
              <a:spcBef>
                <a:spcPct val="0"/>
              </a:spcBef>
              <a:buFontTx/>
              <a:buNone/>
            </a:pPr>
            <a:fld id="{F67455F9-C556-4036-9CD5-0C077A6ADCCF}" type="slidenum">
              <a:rPr lang="en-US" altLang="es-HN" sz="1050"/>
              <a:pPr>
                <a:spcBef>
                  <a:spcPct val="0"/>
                </a:spcBef>
                <a:buFontTx/>
                <a:buNone/>
              </a:pPr>
              <a:t>15</a:t>
            </a:fld>
            <a:endParaRPr lang="en-US" altLang="es-HN" sz="1050"/>
          </a:p>
        </p:txBody>
      </p:sp>
    </p:spTree>
    <p:extLst>
      <p:ext uri="{BB962C8B-B14F-4D97-AF65-F5344CB8AC3E}">
        <p14:creationId xmlns:p14="http://schemas.microsoft.com/office/powerpoint/2010/main" val="2671245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eaLnBrk="1" hangingPunct="1"/>
            <a:r>
              <a:rPr lang="en-US" altLang="es-HN"/>
              <a:t>Unemployment Closures</a:t>
            </a:r>
          </a:p>
        </p:txBody>
      </p:sp>
      <p:sp>
        <p:nvSpPr>
          <p:cNvPr id="25604" name="Rectangle 3"/>
          <p:cNvSpPr>
            <a:spLocks noGrp="1" noChangeArrowheads="1"/>
          </p:cNvSpPr>
          <p:nvPr>
            <p:ph idx="1"/>
          </p:nvPr>
        </p:nvSpPr>
        <p:spPr>
          <a:xfrm>
            <a:off x="66675" y="1462087"/>
            <a:ext cx="9001125" cy="4384531"/>
          </a:xfrm>
        </p:spPr>
        <p:txBody>
          <a:bodyPr>
            <a:normAutofit fontScale="92500" lnSpcReduction="10000"/>
          </a:bodyPr>
          <a:lstStyle/>
          <a:p>
            <a:pPr eaLnBrk="1" hangingPunct="1">
              <a:lnSpc>
                <a:spcPct val="90000"/>
              </a:lnSpc>
            </a:pPr>
            <a:r>
              <a:rPr lang="en-US" altLang="es-HN" dirty="0"/>
              <a:t>Links between demand aggregates and real supply (GDP)</a:t>
            </a:r>
          </a:p>
          <a:p>
            <a:pPr eaLnBrk="1" hangingPunct="1">
              <a:lnSpc>
                <a:spcPct val="90000"/>
              </a:lnSpc>
            </a:pPr>
            <a:r>
              <a:rPr lang="en-US" altLang="es-HN" dirty="0"/>
              <a:t>Must assume non-neoclassical factor markets </a:t>
            </a:r>
          </a:p>
          <a:p>
            <a:pPr lvl="1"/>
            <a:r>
              <a:rPr lang="en-US" altLang="es-HN" dirty="0"/>
              <a:t>Must stretch the neoclassical paradigm for a Keynesian model</a:t>
            </a:r>
          </a:p>
          <a:p>
            <a:r>
              <a:rPr lang="en-US" altLang="es-HN" dirty="0"/>
              <a:t>Common approach: fix wage/rental rate, model will respond with quantity adjustment on employment/capital utilization</a:t>
            </a:r>
          </a:p>
          <a:p>
            <a:pPr eaLnBrk="1" hangingPunct="1">
              <a:lnSpc>
                <a:spcPct val="90000"/>
              </a:lnSpc>
            </a:pPr>
            <a:r>
              <a:rPr lang="en-US" altLang="es-HN" dirty="0"/>
              <a:t>Factor markets do not clear by wages. Two common variants: </a:t>
            </a:r>
          </a:p>
          <a:p>
            <a:pPr lvl="1" eaLnBrk="1" hangingPunct="1">
              <a:lnSpc>
                <a:spcPct val="90000"/>
              </a:lnSpc>
            </a:pPr>
            <a:r>
              <a:rPr lang="en-US" altLang="es-HN" dirty="0"/>
              <a:t>Firms on demand curve for labor</a:t>
            </a:r>
          </a:p>
          <a:p>
            <a:pPr lvl="1" eaLnBrk="1" hangingPunct="1">
              <a:lnSpc>
                <a:spcPct val="90000"/>
              </a:lnSpc>
            </a:pPr>
            <a:r>
              <a:rPr lang="en-US" altLang="es-HN" dirty="0"/>
              <a:t>Firms not on demand curve for labor</a:t>
            </a:r>
          </a:p>
          <a:p>
            <a:r>
              <a:rPr lang="en-US" altLang="es-HN" dirty="0"/>
              <a:t>Introduce a “wage curve” into the CGE model</a:t>
            </a:r>
          </a:p>
          <a:p>
            <a:pPr lvl="1"/>
            <a:r>
              <a:rPr lang="en-US" altLang="es-HN" dirty="0"/>
              <a:t>Reduced form, but strong empirical support</a:t>
            </a:r>
          </a:p>
          <a:p>
            <a:pPr lvl="1"/>
            <a:r>
              <a:rPr lang="en-US" altLang="es-HN" dirty="0"/>
              <a:t>Unemployment equilibrium imposed: consistent with Keynesian view</a:t>
            </a:r>
          </a:p>
        </p:txBody>
      </p:sp>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557213" indent="-214313">
              <a:spcBef>
                <a:spcPct val="20000"/>
              </a:spcBef>
              <a:buChar char="–"/>
              <a:defRPr sz="2100">
                <a:solidFill>
                  <a:schemeClr val="tx1"/>
                </a:solidFill>
                <a:latin typeface="Arial" panose="020B0604020202020204" pitchFamily="34" charset="0"/>
              </a:defRPr>
            </a:lvl2pPr>
            <a:lvl3pPr marL="857250" indent="-171450">
              <a:spcBef>
                <a:spcPct val="20000"/>
              </a:spcBef>
              <a:buChar char="•"/>
              <a:defRPr sz="1800">
                <a:solidFill>
                  <a:schemeClr val="tx1"/>
                </a:solidFill>
                <a:latin typeface="Arial" panose="020B0604020202020204" pitchFamily="34" charset="0"/>
              </a:defRPr>
            </a:lvl3pPr>
            <a:lvl4pPr marL="1200150" indent="-171450">
              <a:spcBef>
                <a:spcPct val="20000"/>
              </a:spcBef>
              <a:buChar char="–"/>
              <a:defRPr sz="1500">
                <a:solidFill>
                  <a:schemeClr val="tx1"/>
                </a:solidFill>
                <a:latin typeface="Arial" panose="020B0604020202020204" pitchFamily="34" charset="0"/>
              </a:defRPr>
            </a:lvl4pPr>
            <a:lvl5pPr marL="1543050" indent="-171450">
              <a:spcBef>
                <a:spcPct val="20000"/>
              </a:spcBef>
              <a:buChar char="»"/>
              <a:defRPr sz="1500">
                <a:solidFill>
                  <a:schemeClr val="tx1"/>
                </a:solidFill>
                <a:latin typeface="Arial" panose="020B0604020202020204" pitchFamily="34" charset="0"/>
              </a:defRPr>
            </a:lvl5pPr>
            <a:lvl6pPr marL="1885950" indent="-171450" eaLnBrk="0" fontAlgn="base" hangingPunct="0">
              <a:spcBef>
                <a:spcPct val="20000"/>
              </a:spcBef>
              <a:spcAft>
                <a:spcPct val="0"/>
              </a:spcAft>
              <a:buChar char="»"/>
              <a:defRPr sz="1500">
                <a:solidFill>
                  <a:schemeClr val="tx1"/>
                </a:solidFill>
                <a:latin typeface="Arial" panose="020B0604020202020204" pitchFamily="34" charset="0"/>
              </a:defRPr>
            </a:lvl6pPr>
            <a:lvl7pPr marL="2228850" indent="-171450" eaLnBrk="0" fontAlgn="base" hangingPunct="0">
              <a:spcBef>
                <a:spcPct val="20000"/>
              </a:spcBef>
              <a:spcAft>
                <a:spcPct val="0"/>
              </a:spcAft>
              <a:buChar char="»"/>
              <a:defRPr sz="1500">
                <a:solidFill>
                  <a:schemeClr val="tx1"/>
                </a:solidFill>
                <a:latin typeface="Arial" panose="020B0604020202020204" pitchFamily="34" charset="0"/>
              </a:defRPr>
            </a:lvl7pPr>
            <a:lvl8pPr marL="2571750" indent="-171450" eaLnBrk="0" fontAlgn="base" hangingPunct="0">
              <a:spcBef>
                <a:spcPct val="20000"/>
              </a:spcBef>
              <a:spcAft>
                <a:spcPct val="0"/>
              </a:spcAft>
              <a:buChar char="»"/>
              <a:defRPr sz="1500">
                <a:solidFill>
                  <a:schemeClr val="tx1"/>
                </a:solidFill>
                <a:latin typeface="Arial" panose="020B0604020202020204" pitchFamily="34" charset="0"/>
              </a:defRPr>
            </a:lvl8pPr>
            <a:lvl9pPr marL="2914650" indent="-171450" eaLnBrk="0" fontAlgn="base" hangingPunct="0">
              <a:spcBef>
                <a:spcPct val="20000"/>
              </a:spcBef>
              <a:spcAft>
                <a:spcPct val="0"/>
              </a:spcAft>
              <a:buChar char="»"/>
              <a:defRPr sz="1500">
                <a:solidFill>
                  <a:schemeClr val="tx1"/>
                </a:solidFill>
                <a:latin typeface="Arial" panose="020B0604020202020204" pitchFamily="34" charset="0"/>
              </a:defRPr>
            </a:lvl9pPr>
          </a:lstStyle>
          <a:p>
            <a:pPr>
              <a:spcBef>
                <a:spcPct val="0"/>
              </a:spcBef>
              <a:buFontTx/>
              <a:buNone/>
            </a:pPr>
            <a:fld id="{473CF76B-B534-40C1-9F3B-001B7F0D201E}" type="slidenum">
              <a:rPr lang="en-US" altLang="es-HN" sz="1050"/>
              <a:pPr>
                <a:spcBef>
                  <a:spcPct val="0"/>
                </a:spcBef>
                <a:buFontTx/>
                <a:buNone/>
              </a:pPr>
              <a:t>16</a:t>
            </a:fld>
            <a:endParaRPr lang="en-US" altLang="es-HN" sz="1050"/>
          </a:p>
        </p:txBody>
      </p:sp>
    </p:spTree>
    <p:extLst>
      <p:ext uri="{BB962C8B-B14F-4D97-AF65-F5344CB8AC3E}">
        <p14:creationId xmlns:p14="http://schemas.microsoft.com/office/powerpoint/2010/main" val="789292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3DC93-2AC5-49AC-8F96-9EAB54736E4F}"/>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D6B3665-A231-4B64-AE10-DBEB5D14DD91}"/>
              </a:ext>
            </a:extLst>
          </p:cNvPr>
          <p:cNvSpPr>
            <a:spLocks noGrp="1"/>
          </p:cNvSpPr>
          <p:nvPr>
            <p:ph idx="1"/>
          </p:nvPr>
        </p:nvSpPr>
        <p:spPr/>
        <p:txBody>
          <a:bodyPr/>
          <a:lstStyle/>
          <a:p>
            <a:r>
              <a:rPr lang="en-US" dirty="0"/>
              <a:t>Keynesian macro closure is more difficult in a DSGE model</a:t>
            </a:r>
          </a:p>
          <a:p>
            <a:pPr lvl="1"/>
            <a:r>
              <a:rPr lang="en-US" dirty="0"/>
              <a:t>Endogenous optimal saving mechanism makes it difficult to implement a Keynesian multiplier link between aggregate demand and the factor markets</a:t>
            </a:r>
          </a:p>
          <a:p>
            <a:pPr lvl="1"/>
            <a:r>
              <a:rPr lang="en-US" dirty="0"/>
              <a:t>CGE models are more flexible in macro “closure” mechanisms, but DSGE models are catching up</a:t>
            </a:r>
          </a:p>
          <a:p>
            <a:r>
              <a:rPr lang="en-US" dirty="0"/>
              <a:t>Both CGE and DSGE models involve “flow” equilibria in macro balances, less treatment of asset market</a:t>
            </a:r>
          </a:p>
          <a:p>
            <a:pPr lvl="1"/>
            <a:r>
              <a:rPr lang="en-US" dirty="0"/>
              <a:t>Essentially a flow-of-funds model</a:t>
            </a:r>
          </a:p>
          <a:p>
            <a:pPr lvl="1"/>
            <a:r>
              <a:rPr lang="en-US" dirty="0"/>
              <a:t>Standard CGE models do not take account of asset holdings of various agents. “Financial” CGE models do.</a:t>
            </a:r>
          </a:p>
          <a:p>
            <a:pPr lvl="1"/>
            <a:r>
              <a:rPr lang="en-US" dirty="0"/>
              <a:t>More asset “action” in DSGE models?  </a:t>
            </a:r>
          </a:p>
        </p:txBody>
      </p:sp>
      <p:sp>
        <p:nvSpPr>
          <p:cNvPr id="4" name="Slide Number Placeholder 3">
            <a:extLst>
              <a:ext uri="{FF2B5EF4-FFF2-40B4-BE49-F238E27FC236}">
                <a16:creationId xmlns:a16="http://schemas.microsoft.com/office/drawing/2014/main" id="{D9D7CEC0-4E0F-40BF-A9A7-D9B195526013}"/>
              </a:ext>
            </a:extLst>
          </p:cNvPr>
          <p:cNvSpPr>
            <a:spLocks noGrp="1"/>
          </p:cNvSpPr>
          <p:nvPr>
            <p:ph type="sldNum" sz="quarter" idx="12"/>
          </p:nvPr>
        </p:nvSpPr>
        <p:spPr/>
        <p:txBody>
          <a:bodyPr/>
          <a:lstStyle/>
          <a:p>
            <a:fld id="{20B9DBF0-F0ED-4CE9-903D-0F6299BCAA62}" type="slidenum">
              <a:rPr lang="en-US" smtClean="0"/>
              <a:t>17</a:t>
            </a:fld>
            <a:endParaRPr lang="en-US"/>
          </a:p>
        </p:txBody>
      </p:sp>
    </p:spTree>
    <p:extLst>
      <p:ext uri="{BB962C8B-B14F-4D97-AF65-F5344CB8AC3E}">
        <p14:creationId xmlns:p14="http://schemas.microsoft.com/office/powerpoint/2010/main" val="3444600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3" name="Rectangle 1026"/>
          <p:cNvSpPr>
            <a:spLocks noGrp="1" noChangeArrowheads="1"/>
          </p:cNvSpPr>
          <p:nvPr>
            <p:ph type="title"/>
          </p:nvPr>
        </p:nvSpPr>
        <p:spPr/>
        <p:txBody>
          <a:bodyPr/>
          <a:lstStyle/>
          <a:p>
            <a:pPr eaLnBrk="1" hangingPunct="1"/>
            <a:r>
              <a:rPr lang="en-US" altLang="es-HN"/>
              <a:t>“Financial” CGE Models</a:t>
            </a:r>
          </a:p>
        </p:txBody>
      </p:sp>
      <p:sp>
        <p:nvSpPr>
          <p:cNvPr id="15364" name="Rectangle 1027"/>
          <p:cNvSpPr>
            <a:spLocks noGrp="1" noChangeArrowheads="1"/>
          </p:cNvSpPr>
          <p:nvPr>
            <p:ph idx="1"/>
          </p:nvPr>
        </p:nvSpPr>
        <p:spPr>
          <a:xfrm>
            <a:off x="66675" y="1462087"/>
            <a:ext cx="8904938" cy="4680095"/>
          </a:xfrm>
        </p:spPr>
        <p:txBody>
          <a:bodyPr>
            <a:normAutofit/>
          </a:bodyPr>
          <a:lstStyle/>
          <a:p>
            <a:pPr eaLnBrk="1" hangingPunct="1"/>
            <a:r>
              <a:rPr lang="en-US" altLang="es-HN" dirty="0"/>
              <a:t>CGE model as the core “supply side” in a broader financial macro model</a:t>
            </a:r>
          </a:p>
          <a:p>
            <a:pPr eaLnBrk="1" hangingPunct="1"/>
            <a:r>
              <a:rPr lang="en-US" altLang="es-HN" dirty="0"/>
              <a:t>Need to have many sectors in order to analyze issues of structural adjustment and trade shocks</a:t>
            </a:r>
          </a:p>
          <a:p>
            <a:pPr lvl="1" eaLnBrk="1" hangingPunct="1"/>
            <a:r>
              <a:rPr lang="en-US" altLang="es-HN" dirty="0"/>
              <a:t>Exchange rate and trade balance shocks</a:t>
            </a:r>
          </a:p>
          <a:p>
            <a:pPr lvl="1" eaLnBrk="1" hangingPunct="1"/>
            <a:r>
              <a:rPr lang="en-US" altLang="es-HN" dirty="0"/>
              <a:t>International price shocks (e.g., Oil)</a:t>
            </a:r>
          </a:p>
          <a:p>
            <a:pPr eaLnBrk="1" hangingPunct="1"/>
            <a:r>
              <a:rPr lang="en-US" altLang="es-HN" dirty="0"/>
              <a:t>Different modeling philosophies in the same neoclassical theoretical framework</a:t>
            </a:r>
          </a:p>
          <a:p>
            <a:pPr lvl="1"/>
            <a:r>
              <a:rPr lang="en-US" altLang="es-HN" dirty="0"/>
              <a:t>Implicit in DSGE models, which neglect the financial side</a:t>
            </a:r>
          </a:p>
        </p:txBody>
      </p:sp>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557213" indent="-214313">
              <a:spcBef>
                <a:spcPct val="20000"/>
              </a:spcBef>
              <a:buChar char="–"/>
              <a:defRPr sz="2100">
                <a:solidFill>
                  <a:schemeClr val="tx1"/>
                </a:solidFill>
                <a:latin typeface="Arial" panose="020B0604020202020204" pitchFamily="34" charset="0"/>
              </a:defRPr>
            </a:lvl2pPr>
            <a:lvl3pPr marL="857250" indent="-171450">
              <a:spcBef>
                <a:spcPct val="20000"/>
              </a:spcBef>
              <a:buChar char="•"/>
              <a:defRPr sz="1800">
                <a:solidFill>
                  <a:schemeClr val="tx1"/>
                </a:solidFill>
                <a:latin typeface="Arial" panose="020B0604020202020204" pitchFamily="34" charset="0"/>
              </a:defRPr>
            </a:lvl3pPr>
            <a:lvl4pPr marL="1200150" indent="-171450">
              <a:spcBef>
                <a:spcPct val="20000"/>
              </a:spcBef>
              <a:buChar char="–"/>
              <a:defRPr sz="1500">
                <a:solidFill>
                  <a:schemeClr val="tx1"/>
                </a:solidFill>
                <a:latin typeface="Arial" panose="020B0604020202020204" pitchFamily="34" charset="0"/>
              </a:defRPr>
            </a:lvl4pPr>
            <a:lvl5pPr marL="1543050" indent="-171450">
              <a:spcBef>
                <a:spcPct val="20000"/>
              </a:spcBef>
              <a:buChar char="»"/>
              <a:defRPr sz="1500">
                <a:solidFill>
                  <a:schemeClr val="tx1"/>
                </a:solidFill>
                <a:latin typeface="Arial" panose="020B0604020202020204" pitchFamily="34" charset="0"/>
              </a:defRPr>
            </a:lvl5pPr>
            <a:lvl6pPr marL="1885950" indent="-171450" eaLnBrk="0" fontAlgn="base" hangingPunct="0">
              <a:spcBef>
                <a:spcPct val="20000"/>
              </a:spcBef>
              <a:spcAft>
                <a:spcPct val="0"/>
              </a:spcAft>
              <a:buChar char="»"/>
              <a:defRPr sz="1500">
                <a:solidFill>
                  <a:schemeClr val="tx1"/>
                </a:solidFill>
                <a:latin typeface="Arial" panose="020B0604020202020204" pitchFamily="34" charset="0"/>
              </a:defRPr>
            </a:lvl6pPr>
            <a:lvl7pPr marL="2228850" indent="-171450" eaLnBrk="0" fontAlgn="base" hangingPunct="0">
              <a:spcBef>
                <a:spcPct val="20000"/>
              </a:spcBef>
              <a:spcAft>
                <a:spcPct val="0"/>
              </a:spcAft>
              <a:buChar char="»"/>
              <a:defRPr sz="1500">
                <a:solidFill>
                  <a:schemeClr val="tx1"/>
                </a:solidFill>
                <a:latin typeface="Arial" panose="020B0604020202020204" pitchFamily="34" charset="0"/>
              </a:defRPr>
            </a:lvl7pPr>
            <a:lvl8pPr marL="2571750" indent="-171450" eaLnBrk="0" fontAlgn="base" hangingPunct="0">
              <a:spcBef>
                <a:spcPct val="20000"/>
              </a:spcBef>
              <a:spcAft>
                <a:spcPct val="0"/>
              </a:spcAft>
              <a:buChar char="»"/>
              <a:defRPr sz="1500">
                <a:solidFill>
                  <a:schemeClr val="tx1"/>
                </a:solidFill>
                <a:latin typeface="Arial" panose="020B0604020202020204" pitchFamily="34" charset="0"/>
              </a:defRPr>
            </a:lvl8pPr>
            <a:lvl9pPr marL="2914650" indent="-171450" eaLnBrk="0" fontAlgn="base" hangingPunct="0">
              <a:spcBef>
                <a:spcPct val="20000"/>
              </a:spcBef>
              <a:spcAft>
                <a:spcPct val="0"/>
              </a:spcAft>
              <a:buChar char="»"/>
              <a:defRPr sz="1500">
                <a:solidFill>
                  <a:schemeClr val="tx1"/>
                </a:solidFill>
                <a:latin typeface="Arial" panose="020B0604020202020204" pitchFamily="34" charset="0"/>
              </a:defRPr>
            </a:lvl9pPr>
          </a:lstStyle>
          <a:p>
            <a:pPr>
              <a:spcBef>
                <a:spcPct val="0"/>
              </a:spcBef>
              <a:buFontTx/>
              <a:buNone/>
            </a:pPr>
            <a:fld id="{341D6A6E-231E-41F1-8722-960EFFFE2E2C}" type="slidenum">
              <a:rPr lang="en-US" altLang="es-HN" sz="1050"/>
              <a:pPr>
                <a:spcBef>
                  <a:spcPct val="0"/>
                </a:spcBef>
                <a:buFontTx/>
                <a:buNone/>
              </a:pPr>
              <a:t>18</a:t>
            </a:fld>
            <a:endParaRPr lang="en-US" altLang="es-HN" sz="1050"/>
          </a:p>
        </p:txBody>
      </p:sp>
    </p:spTree>
    <p:extLst>
      <p:ext uri="{BB962C8B-B14F-4D97-AF65-F5344CB8AC3E}">
        <p14:creationId xmlns:p14="http://schemas.microsoft.com/office/powerpoint/2010/main" val="626163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altLang="es-HN"/>
              <a:t>Orthodox School</a:t>
            </a:r>
          </a:p>
        </p:txBody>
      </p:sp>
      <p:sp>
        <p:nvSpPr>
          <p:cNvPr id="16388" name="Rectangle 3"/>
          <p:cNvSpPr>
            <a:spLocks noGrp="1" noChangeArrowheads="1"/>
          </p:cNvSpPr>
          <p:nvPr>
            <p:ph idx="1"/>
          </p:nvPr>
        </p:nvSpPr>
        <p:spPr/>
        <p:txBody>
          <a:bodyPr/>
          <a:lstStyle/>
          <a:p>
            <a:pPr eaLnBrk="1" hangingPunct="1">
              <a:lnSpc>
                <a:spcPct val="90000"/>
              </a:lnSpc>
            </a:pPr>
            <a:r>
              <a:rPr lang="en-US" altLang="es-HN" dirty="0"/>
              <a:t>“There is only one Model, and its prophet is </a:t>
            </a:r>
            <a:r>
              <a:rPr lang="en-US" altLang="es-HN" dirty="0" err="1"/>
              <a:t>Walras</a:t>
            </a:r>
            <a:r>
              <a:rPr lang="en-US" altLang="es-HN" dirty="0"/>
              <a:t>” </a:t>
            </a:r>
          </a:p>
          <a:p>
            <a:pPr eaLnBrk="1" hangingPunct="1">
              <a:lnSpc>
                <a:spcPct val="90000"/>
              </a:lnSpc>
            </a:pPr>
            <a:r>
              <a:rPr lang="en-US" altLang="es-HN" dirty="0"/>
              <a:t>The </a:t>
            </a:r>
            <a:r>
              <a:rPr lang="en-US" altLang="es-HN" dirty="0" err="1"/>
              <a:t>Walrasian</a:t>
            </a:r>
            <a:r>
              <a:rPr lang="en-US" altLang="es-HN" dirty="0"/>
              <a:t> model is truth and should not be corrupted to analyze macro issues</a:t>
            </a:r>
          </a:p>
          <a:p>
            <a:pPr lvl="1" eaLnBrk="1" hangingPunct="1">
              <a:lnSpc>
                <a:spcPct val="90000"/>
              </a:lnSpc>
            </a:pPr>
            <a:r>
              <a:rPr lang="en-US" altLang="es-HN" dirty="0"/>
              <a:t>Stick to relative prices, resource allocation, and full employment in the long run</a:t>
            </a:r>
          </a:p>
          <a:p>
            <a:pPr eaLnBrk="1" hangingPunct="1">
              <a:lnSpc>
                <a:spcPct val="90000"/>
              </a:lnSpc>
            </a:pPr>
            <a:r>
              <a:rPr lang="en-US" altLang="es-HN" dirty="0"/>
              <a:t>Yale: Srinivasan, Kehoe, </a:t>
            </a:r>
            <a:r>
              <a:rPr lang="en-US" altLang="es-HN" dirty="0" err="1"/>
              <a:t>Whalley</a:t>
            </a:r>
            <a:endParaRPr lang="en-US" altLang="es-HN" dirty="0"/>
          </a:p>
          <a:p>
            <a:pPr eaLnBrk="1" hangingPunct="1">
              <a:lnSpc>
                <a:spcPct val="90000"/>
              </a:lnSpc>
            </a:pPr>
            <a:r>
              <a:rPr lang="en-US" altLang="es-HN" dirty="0"/>
              <a:t>Schizophrenia with DSGE models: neoclassical growth model with a few features to incorporate macro concerns</a:t>
            </a:r>
          </a:p>
        </p:txBody>
      </p:sp>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557213" indent="-214313">
              <a:spcBef>
                <a:spcPct val="20000"/>
              </a:spcBef>
              <a:buChar char="–"/>
              <a:defRPr sz="2100">
                <a:solidFill>
                  <a:schemeClr val="tx1"/>
                </a:solidFill>
                <a:latin typeface="Arial" panose="020B0604020202020204" pitchFamily="34" charset="0"/>
              </a:defRPr>
            </a:lvl2pPr>
            <a:lvl3pPr marL="857250" indent="-171450">
              <a:spcBef>
                <a:spcPct val="20000"/>
              </a:spcBef>
              <a:buChar char="•"/>
              <a:defRPr sz="1800">
                <a:solidFill>
                  <a:schemeClr val="tx1"/>
                </a:solidFill>
                <a:latin typeface="Arial" panose="020B0604020202020204" pitchFamily="34" charset="0"/>
              </a:defRPr>
            </a:lvl3pPr>
            <a:lvl4pPr marL="1200150" indent="-171450">
              <a:spcBef>
                <a:spcPct val="20000"/>
              </a:spcBef>
              <a:buChar char="–"/>
              <a:defRPr sz="1500">
                <a:solidFill>
                  <a:schemeClr val="tx1"/>
                </a:solidFill>
                <a:latin typeface="Arial" panose="020B0604020202020204" pitchFamily="34" charset="0"/>
              </a:defRPr>
            </a:lvl4pPr>
            <a:lvl5pPr marL="1543050" indent="-171450">
              <a:spcBef>
                <a:spcPct val="20000"/>
              </a:spcBef>
              <a:buChar char="»"/>
              <a:defRPr sz="1500">
                <a:solidFill>
                  <a:schemeClr val="tx1"/>
                </a:solidFill>
                <a:latin typeface="Arial" panose="020B0604020202020204" pitchFamily="34" charset="0"/>
              </a:defRPr>
            </a:lvl5pPr>
            <a:lvl6pPr marL="1885950" indent="-171450" eaLnBrk="0" fontAlgn="base" hangingPunct="0">
              <a:spcBef>
                <a:spcPct val="20000"/>
              </a:spcBef>
              <a:spcAft>
                <a:spcPct val="0"/>
              </a:spcAft>
              <a:buChar char="»"/>
              <a:defRPr sz="1500">
                <a:solidFill>
                  <a:schemeClr val="tx1"/>
                </a:solidFill>
                <a:latin typeface="Arial" panose="020B0604020202020204" pitchFamily="34" charset="0"/>
              </a:defRPr>
            </a:lvl6pPr>
            <a:lvl7pPr marL="2228850" indent="-171450" eaLnBrk="0" fontAlgn="base" hangingPunct="0">
              <a:spcBef>
                <a:spcPct val="20000"/>
              </a:spcBef>
              <a:spcAft>
                <a:spcPct val="0"/>
              </a:spcAft>
              <a:buChar char="»"/>
              <a:defRPr sz="1500">
                <a:solidFill>
                  <a:schemeClr val="tx1"/>
                </a:solidFill>
                <a:latin typeface="Arial" panose="020B0604020202020204" pitchFamily="34" charset="0"/>
              </a:defRPr>
            </a:lvl7pPr>
            <a:lvl8pPr marL="2571750" indent="-171450" eaLnBrk="0" fontAlgn="base" hangingPunct="0">
              <a:spcBef>
                <a:spcPct val="20000"/>
              </a:spcBef>
              <a:spcAft>
                <a:spcPct val="0"/>
              </a:spcAft>
              <a:buChar char="»"/>
              <a:defRPr sz="1500">
                <a:solidFill>
                  <a:schemeClr val="tx1"/>
                </a:solidFill>
                <a:latin typeface="Arial" panose="020B0604020202020204" pitchFamily="34" charset="0"/>
              </a:defRPr>
            </a:lvl8pPr>
            <a:lvl9pPr marL="2914650" indent="-171450" eaLnBrk="0" fontAlgn="base" hangingPunct="0">
              <a:spcBef>
                <a:spcPct val="20000"/>
              </a:spcBef>
              <a:spcAft>
                <a:spcPct val="0"/>
              </a:spcAft>
              <a:buChar char="»"/>
              <a:defRPr sz="1500">
                <a:solidFill>
                  <a:schemeClr val="tx1"/>
                </a:solidFill>
                <a:latin typeface="Arial" panose="020B0604020202020204" pitchFamily="34" charset="0"/>
              </a:defRPr>
            </a:lvl9pPr>
          </a:lstStyle>
          <a:p>
            <a:pPr>
              <a:spcBef>
                <a:spcPct val="0"/>
              </a:spcBef>
              <a:buFontTx/>
              <a:buNone/>
            </a:pPr>
            <a:fld id="{C9490254-D118-47DF-ACF2-3D5BC22C7C26}" type="slidenum">
              <a:rPr lang="en-US" altLang="es-HN" sz="1050"/>
              <a:pPr>
                <a:spcBef>
                  <a:spcPct val="0"/>
                </a:spcBef>
                <a:buFontTx/>
                <a:buNone/>
              </a:pPr>
              <a:t>19</a:t>
            </a:fld>
            <a:endParaRPr lang="en-US" altLang="es-HN" sz="1050"/>
          </a:p>
        </p:txBody>
      </p:sp>
    </p:spTree>
    <p:extLst>
      <p:ext uri="{BB962C8B-B14F-4D97-AF65-F5344CB8AC3E}">
        <p14:creationId xmlns:p14="http://schemas.microsoft.com/office/powerpoint/2010/main" val="3208760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CGE and  DSGE models</a:t>
            </a:r>
          </a:p>
        </p:txBody>
      </p:sp>
      <p:sp>
        <p:nvSpPr>
          <p:cNvPr id="3" name="Content Placeholder 2"/>
          <p:cNvSpPr>
            <a:spLocks noGrp="1"/>
          </p:cNvSpPr>
          <p:nvPr>
            <p:ph idx="1"/>
          </p:nvPr>
        </p:nvSpPr>
        <p:spPr>
          <a:xfrm>
            <a:off x="66675" y="1366982"/>
            <a:ext cx="9001125" cy="4922982"/>
          </a:xfrm>
        </p:spPr>
        <p:txBody>
          <a:bodyPr>
            <a:normAutofit/>
          </a:bodyPr>
          <a:lstStyle/>
          <a:p>
            <a:r>
              <a:rPr lang="en-US" dirty="0"/>
              <a:t>Computable General Equilibrium (CGE) models</a:t>
            </a:r>
          </a:p>
          <a:p>
            <a:pPr lvl="1"/>
            <a:r>
              <a:rPr lang="en-US" dirty="0"/>
              <a:t>Multi-agent, multi-market. Optimizing producers and households interact across product and factor markets to determine equilibrium prices and factor returns. Patron saint: Walras</a:t>
            </a:r>
          </a:p>
          <a:p>
            <a:pPr lvl="1"/>
            <a:r>
              <a:rPr lang="en-US" dirty="0"/>
              <a:t>Dynamics: multi-sector growth model. Patron saint: Solow-Swan</a:t>
            </a:r>
          </a:p>
          <a:p>
            <a:r>
              <a:rPr lang="en-US" dirty="0"/>
              <a:t>Dynamic Stochastic General Equilibrium (DSGE) models</a:t>
            </a:r>
          </a:p>
          <a:p>
            <a:pPr lvl="1"/>
            <a:r>
              <a:rPr lang="en-US" dirty="0"/>
              <a:t>Dynamic neoclassical growth models with forward-looking optimizing agents. Few agents and markets. </a:t>
            </a:r>
          </a:p>
          <a:p>
            <a:pPr lvl="1"/>
            <a:r>
              <a:rPr lang="en-US" dirty="0"/>
              <a:t>Optimal saving behavior. Patron saint: Ramsey</a:t>
            </a:r>
          </a:p>
        </p:txBody>
      </p:sp>
      <p:sp>
        <p:nvSpPr>
          <p:cNvPr id="4" name="Slide Number Placeholder 3"/>
          <p:cNvSpPr>
            <a:spLocks noGrp="1"/>
          </p:cNvSpPr>
          <p:nvPr>
            <p:ph type="sldNum" sz="quarter" idx="12"/>
          </p:nvPr>
        </p:nvSpPr>
        <p:spPr/>
        <p:txBody>
          <a:bodyPr/>
          <a:lstStyle/>
          <a:p>
            <a:fld id="{20B9DBF0-F0ED-4CE9-903D-0F6299BCAA62}" type="slidenum">
              <a:rPr lang="en-US" smtClean="0"/>
              <a:t>2</a:t>
            </a:fld>
            <a:endParaRPr lang="en-US"/>
          </a:p>
        </p:txBody>
      </p:sp>
    </p:spTree>
    <p:extLst>
      <p:ext uri="{BB962C8B-B14F-4D97-AF65-F5344CB8AC3E}">
        <p14:creationId xmlns:p14="http://schemas.microsoft.com/office/powerpoint/2010/main" val="3282398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n-US" altLang="es-HN"/>
              <a:t>Eclectic School</a:t>
            </a:r>
          </a:p>
        </p:txBody>
      </p:sp>
      <p:sp>
        <p:nvSpPr>
          <p:cNvPr id="17412" name="Rectangle 3"/>
          <p:cNvSpPr>
            <a:spLocks noGrp="1" noChangeArrowheads="1"/>
          </p:cNvSpPr>
          <p:nvPr>
            <p:ph idx="1"/>
          </p:nvPr>
        </p:nvSpPr>
        <p:spPr>
          <a:xfrm>
            <a:off x="66675" y="1462087"/>
            <a:ext cx="9001125" cy="4569257"/>
          </a:xfrm>
        </p:spPr>
        <p:txBody>
          <a:bodyPr/>
          <a:lstStyle/>
          <a:p>
            <a:pPr eaLnBrk="1" hangingPunct="1">
              <a:lnSpc>
                <a:spcPct val="90000"/>
              </a:lnSpc>
            </a:pPr>
            <a:r>
              <a:rPr lang="en-US" altLang="es-HN" dirty="0"/>
              <a:t>Integrate financial variables and asset markets into neoclassical </a:t>
            </a:r>
            <a:r>
              <a:rPr lang="en-US" altLang="es-HN" dirty="0" err="1"/>
              <a:t>Walrasian</a:t>
            </a:r>
            <a:r>
              <a:rPr lang="en-US" altLang="es-HN" dirty="0"/>
              <a:t> CGE model. Draw from all schools</a:t>
            </a:r>
          </a:p>
          <a:p>
            <a:pPr eaLnBrk="1" hangingPunct="1">
              <a:lnSpc>
                <a:spcPct val="90000"/>
              </a:lnSpc>
            </a:pPr>
            <a:r>
              <a:rPr lang="en-US" altLang="es-HN" dirty="0"/>
              <a:t>State of the art in CGE models:</a:t>
            </a:r>
          </a:p>
          <a:p>
            <a:pPr lvl="1" eaLnBrk="1" hangingPunct="1">
              <a:lnSpc>
                <a:spcPct val="90000"/>
              </a:lnSpc>
            </a:pPr>
            <a:r>
              <a:rPr lang="en-US" altLang="es-HN" dirty="0"/>
              <a:t>Bourguignon, Branson, and de </a:t>
            </a:r>
            <a:r>
              <a:rPr lang="en-US" altLang="es-HN" dirty="0" err="1"/>
              <a:t>Melo</a:t>
            </a:r>
            <a:r>
              <a:rPr lang="en-US" altLang="es-HN" dirty="0"/>
              <a:t> </a:t>
            </a:r>
          </a:p>
          <a:p>
            <a:pPr lvl="1" eaLnBrk="1" hangingPunct="1">
              <a:lnSpc>
                <a:spcPct val="90000"/>
              </a:lnSpc>
            </a:pPr>
            <a:r>
              <a:rPr lang="en-US" altLang="es-HN" dirty="0" err="1"/>
              <a:t>McKibbin</a:t>
            </a:r>
            <a:r>
              <a:rPr lang="en-US" altLang="es-HN" dirty="0"/>
              <a:t>-Sachs and </a:t>
            </a:r>
            <a:r>
              <a:rPr lang="en-US" altLang="es-HN" dirty="0" err="1"/>
              <a:t>McKibbin-Wilcoxen</a:t>
            </a:r>
            <a:endParaRPr lang="en-US" altLang="es-HN" dirty="0"/>
          </a:p>
          <a:p>
            <a:pPr lvl="1" eaLnBrk="1" hangingPunct="1">
              <a:lnSpc>
                <a:spcPct val="90000"/>
              </a:lnSpc>
            </a:pPr>
            <a:r>
              <a:rPr lang="en-US" altLang="es-HN" dirty="0" err="1"/>
              <a:t>Ag</a:t>
            </a:r>
            <a:r>
              <a:rPr lang="en-US" altLang="es-HN" dirty="0" err="1">
                <a:cs typeface="Arial" panose="020B0604020202020204" pitchFamily="34" charset="0"/>
              </a:rPr>
              <a:t>énor</a:t>
            </a:r>
            <a:r>
              <a:rPr lang="en-US" altLang="es-HN" dirty="0">
                <a:cs typeface="Arial" panose="020B0604020202020204" pitchFamily="34" charset="0"/>
              </a:rPr>
              <a:t> (World Bank, Manchester)</a:t>
            </a:r>
          </a:p>
          <a:p>
            <a:pPr lvl="1" eaLnBrk="1" hangingPunct="1">
              <a:lnSpc>
                <a:spcPct val="90000"/>
              </a:lnSpc>
            </a:pPr>
            <a:r>
              <a:rPr lang="en-US" altLang="es-HN" dirty="0">
                <a:cs typeface="Arial" panose="020B0604020202020204" pitchFamily="34" charset="0"/>
              </a:rPr>
              <a:t>All incorporate a standard CGE model (e.g., the 1-2-3 model) to specify the supply side of a macro model</a:t>
            </a:r>
            <a:endParaRPr lang="en-US" altLang="es-HN" dirty="0"/>
          </a:p>
        </p:txBody>
      </p:sp>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557213" indent="-214313">
              <a:spcBef>
                <a:spcPct val="20000"/>
              </a:spcBef>
              <a:buChar char="–"/>
              <a:defRPr sz="2100">
                <a:solidFill>
                  <a:schemeClr val="tx1"/>
                </a:solidFill>
                <a:latin typeface="Arial" panose="020B0604020202020204" pitchFamily="34" charset="0"/>
              </a:defRPr>
            </a:lvl2pPr>
            <a:lvl3pPr marL="857250" indent="-171450">
              <a:spcBef>
                <a:spcPct val="20000"/>
              </a:spcBef>
              <a:buChar char="•"/>
              <a:defRPr sz="1800">
                <a:solidFill>
                  <a:schemeClr val="tx1"/>
                </a:solidFill>
                <a:latin typeface="Arial" panose="020B0604020202020204" pitchFamily="34" charset="0"/>
              </a:defRPr>
            </a:lvl3pPr>
            <a:lvl4pPr marL="1200150" indent="-171450">
              <a:spcBef>
                <a:spcPct val="20000"/>
              </a:spcBef>
              <a:buChar char="–"/>
              <a:defRPr sz="1500">
                <a:solidFill>
                  <a:schemeClr val="tx1"/>
                </a:solidFill>
                <a:latin typeface="Arial" panose="020B0604020202020204" pitchFamily="34" charset="0"/>
              </a:defRPr>
            </a:lvl4pPr>
            <a:lvl5pPr marL="1543050" indent="-171450">
              <a:spcBef>
                <a:spcPct val="20000"/>
              </a:spcBef>
              <a:buChar char="»"/>
              <a:defRPr sz="1500">
                <a:solidFill>
                  <a:schemeClr val="tx1"/>
                </a:solidFill>
                <a:latin typeface="Arial" panose="020B0604020202020204" pitchFamily="34" charset="0"/>
              </a:defRPr>
            </a:lvl5pPr>
            <a:lvl6pPr marL="1885950" indent="-171450" eaLnBrk="0" fontAlgn="base" hangingPunct="0">
              <a:spcBef>
                <a:spcPct val="20000"/>
              </a:spcBef>
              <a:spcAft>
                <a:spcPct val="0"/>
              </a:spcAft>
              <a:buChar char="»"/>
              <a:defRPr sz="1500">
                <a:solidFill>
                  <a:schemeClr val="tx1"/>
                </a:solidFill>
                <a:latin typeface="Arial" panose="020B0604020202020204" pitchFamily="34" charset="0"/>
              </a:defRPr>
            </a:lvl6pPr>
            <a:lvl7pPr marL="2228850" indent="-171450" eaLnBrk="0" fontAlgn="base" hangingPunct="0">
              <a:spcBef>
                <a:spcPct val="20000"/>
              </a:spcBef>
              <a:spcAft>
                <a:spcPct val="0"/>
              </a:spcAft>
              <a:buChar char="»"/>
              <a:defRPr sz="1500">
                <a:solidFill>
                  <a:schemeClr val="tx1"/>
                </a:solidFill>
                <a:latin typeface="Arial" panose="020B0604020202020204" pitchFamily="34" charset="0"/>
              </a:defRPr>
            </a:lvl7pPr>
            <a:lvl8pPr marL="2571750" indent="-171450" eaLnBrk="0" fontAlgn="base" hangingPunct="0">
              <a:spcBef>
                <a:spcPct val="20000"/>
              </a:spcBef>
              <a:spcAft>
                <a:spcPct val="0"/>
              </a:spcAft>
              <a:buChar char="»"/>
              <a:defRPr sz="1500">
                <a:solidFill>
                  <a:schemeClr val="tx1"/>
                </a:solidFill>
                <a:latin typeface="Arial" panose="020B0604020202020204" pitchFamily="34" charset="0"/>
              </a:defRPr>
            </a:lvl8pPr>
            <a:lvl9pPr marL="2914650" indent="-171450" eaLnBrk="0" fontAlgn="base" hangingPunct="0">
              <a:spcBef>
                <a:spcPct val="20000"/>
              </a:spcBef>
              <a:spcAft>
                <a:spcPct val="0"/>
              </a:spcAft>
              <a:buChar char="»"/>
              <a:defRPr sz="1500">
                <a:solidFill>
                  <a:schemeClr val="tx1"/>
                </a:solidFill>
                <a:latin typeface="Arial" panose="020B0604020202020204" pitchFamily="34" charset="0"/>
              </a:defRPr>
            </a:lvl9pPr>
          </a:lstStyle>
          <a:p>
            <a:pPr>
              <a:spcBef>
                <a:spcPct val="0"/>
              </a:spcBef>
              <a:buFontTx/>
              <a:buNone/>
            </a:pPr>
            <a:fld id="{32104F43-DAA7-47FF-A0C5-0F2FD6715E38}" type="slidenum">
              <a:rPr lang="en-US" altLang="es-HN" sz="1050"/>
              <a:pPr>
                <a:spcBef>
                  <a:spcPct val="0"/>
                </a:spcBef>
                <a:buFontTx/>
                <a:buNone/>
              </a:pPr>
              <a:t>20</a:t>
            </a:fld>
            <a:endParaRPr lang="en-US" altLang="es-HN" sz="1050"/>
          </a:p>
        </p:txBody>
      </p:sp>
    </p:spTree>
    <p:extLst>
      <p:ext uri="{BB962C8B-B14F-4D97-AF65-F5344CB8AC3E}">
        <p14:creationId xmlns:p14="http://schemas.microsoft.com/office/powerpoint/2010/main" val="1493314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pPr eaLnBrk="1" hangingPunct="1"/>
            <a:r>
              <a:rPr lang="en-US" altLang="es-HN" dirty="0"/>
              <a:t>Ecumenical School: A Modular Approach</a:t>
            </a:r>
          </a:p>
        </p:txBody>
      </p:sp>
      <p:sp>
        <p:nvSpPr>
          <p:cNvPr id="18436" name="Rectangle 3"/>
          <p:cNvSpPr>
            <a:spLocks noGrp="1" noChangeArrowheads="1"/>
          </p:cNvSpPr>
          <p:nvPr>
            <p:ph idx="1"/>
          </p:nvPr>
        </p:nvSpPr>
        <p:spPr/>
        <p:txBody>
          <a:bodyPr/>
          <a:lstStyle/>
          <a:p>
            <a:pPr eaLnBrk="1" hangingPunct="1"/>
            <a:r>
              <a:rPr lang="en-US" altLang="es-HN" dirty="0"/>
              <a:t>“Render unto </a:t>
            </a:r>
            <a:r>
              <a:rPr lang="en-US" altLang="es-HN" dirty="0" err="1"/>
              <a:t>Walras</a:t>
            </a:r>
            <a:r>
              <a:rPr lang="en-US" altLang="es-HN" dirty="0"/>
              <a:t> the things which are </a:t>
            </a:r>
            <a:r>
              <a:rPr lang="en-US" altLang="es-HN" dirty="0" err="1"/>
              <a:t>Walras</a:t>
            </a:r>
            <a:r>
              <a:rPr lang="en-US" altLang="es-HN" dirty="0"/>
              <a:t>’, and unto Keynes the things which are Keynes’.”</a:t>
            </a:r>
          </a:p>
          <a:p>
            <a:pPr eaLnBrk="1" hangingPunct="1"/>
            <a:r>
              <a:rPr lang="en-US" altLang="es-HN" dirty="0"/>
              <a:t>Separate real and financial models, CGE and macro models </a:t>
            </a:r>
          </a:p>
          <a:p>
            <a:pPr lvl="1"/>
            <a:r>
              <a:rPr lang="en-US" altLang="es-HN" dirty="0"/>
              <a:t>Specify each model in its own theoretical framework</a:t>
            </a:r>
          </a:p>
          <a:p>
            <a:pPr eaLnBrk="1" hangingPunct="1"/>
            <a:r>
              <a:rPr lang="en-US" altLang="es-HN" dirty="0"/>
              <a:t>The issue is to link the models</a:t>
            </a:r>
          </a:p>
          <a:p>
            <a:pPr lvl="1" eaLnBrk="1" hangingPunct="1"/>
            <a:r>
              <a:rPr lang="en-US" altLang="es-HN" dirty="0"/>
              <a:t>Variables exogenous in one model are endogenous in the other</a:t>
            </a:r>
          </a:p>
          <a:p>
            <a:pPr lvl="1" eaLnBrk="1" hangingPunct="1"/>
            <a:r>
              <a:rPr lang="en-US" altLang="es-HN" dirty="0"/>
              <a:t>Need to have the CGE model incorporate the results of the macro model  </a:t>
            </a:r>
          </a:p>
        </p:txBody>
      </p:sp>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557213" indent="-214313">
              <a:spcBef>
                <a:spcPct val="20000"/>
              </a:spcBef>
              <a:buChar char="–"/>
              <a:defRPr sz="2100">
                <a:solidFill>
                  <a:schemeClr val="tx1"/>
                </a:solidFill>
                <a:latin typeface="Arial" panose="020B0604020202020204" pitchFamily="34" charset="0"/>
              </a:defRPr>
            </a:lvl2pPr>
            <a:lvl3pPr marL="857250" indent="-171450">
              <a:spcBef>
                <a:spcPct val="20000"/>
              </a:spcBef>
              <a:buChar char="•"/>
              <a:defRPr sz="1800">
                <a:solidFill>
                  <a:schemeClr val="tx1"/>
                </a:solidFill>
                <a:latin typeface="Arial" panose="020B0604020202020204" pitchFamily="34" charset="0"/>
              </a:defRPr>
            </a:lvl3pPr>
            <a:lvl4pPr marL="1200150" indent="-171450">
              <a:spcBef>
                <a:spcPct val="20000"/>
              </a:spcBef>
              <a:buChar char="–"/>
              <a:defRPr sz="1500">
                <a:solidFill>
                  <a:schemeClr val="tx1"/>
                </a:solidFill>
                <a:latin typeface="Arial" panose="020B0604020202020204" pitchFamily="34" charset="0"/>
              </a:defRPr>
            </a:lvl4pPr>
            <a:lvl5pPr marL="1543050" indent="-171450">
              <a:spcBef>
                <a:spcPct val="20000"/>
              </a:spcBef>
              <a:buChar char="»"/>
              <a:defRPr sz="1500">
                <a:solidFill>
                  <a:schemeClr val="tx1"/>
                </a:solidFill>
                <a:latin typeface="Arial" panose="020B0604020202020204" pitchFamily="34" charset="0"/>
              </a:defRPr>
            </a:lvl5pPr>
            <a:lvl6pPr marL="1885950" indent="-171450" eaLnBrk="0" fontAlgn="base" hangingPunct="0">
              <a:spcBef>
                <a:spcPct val="20000"/>
              </a:spcBef>
              <a:spcAft>
                <a:spcPct val="0"/>
              </a:spcAft>
              <a:buChar char="»"/>
              <a:defRPr sz="1500">
                <a:solidFill>
                  <a:schemeClr val="tx1"/>
                </a:solidFill>
                <a:latin typeface="Arial" panose="020B0604020202020204" pitchFamily="34" charset="0"/>
              </a:defRPr>
            </a:lvl6pPr>
            <a:lvl7pPr marL="2228850" indent="-171450" eaLnBrk="0" fontAlgn="base" hangingPunct="0">
              <a:spcBef>
                <a:spcPct val="20000"/>
              </a:spcBef>
              <a:spcAft>
                <a:spcPct val="0"/>
              </a:spcAft>
              <a:buChar char="»"/>
              <a:defRPr sz="1500">
                <a:solidFill>
                  <a:schemeClr val="tx1"/>
                </a:solidFill>
                <a:latin typeface="Arial" panose="020B0604020202020204" pitchFamily="34" charset="0"/>
              </a:defRPr>
            </a:lvl7pPr>
            <a:lvl8pPr marL="2571750" indent="-171450" eaLnBrk="0" fontAlgn="base" hangingPunct="0">
              <a:spcBef>
                <a:spcPct val="20000"/>
              </a:spcBef>
              <a:spcAft>
                <a:spcPct val="0"/>
              </a:spcAft>
              <a:buChar char="»"/>
              <a:defRPr sz="1500">
                <a:solidFill>
                  <a:schemeClr val="tx1"/>
                </a:solidFill>
                <a:latin typeface="Arial" panose="020B0604020202020204" pitchFamily="34" charset="0"/>
              </a:defRPr>
            </a:lvl8pPr>
            <a:lvl9pPr marL="2914650" indent="-171450" eaLnBrk="0" fontAlgn="base" hangingPunct="0">
              <a:spcBef>
                <a:spcPct val="20000"/>
              </a:spcBef>
              <a:spcAft>
                <a:spcPct val="0"/>
              </a:spcAft>
              <a:buChar char="»"/>
              <a:defRPr sz="1500">
                <a:solidFill>
                  <a:schemeClr val="tx1"/>
                </a:solidFill>
                <a:latin typeface="Arial" panose="020B0604020202020204" pitchFamily="34" charset="0"/>
              </a:defRPr>
            </a:lvl9pPr>
          </a:lstStyle>
          <a:p>
            <a:pPr>
              <a:spcBef>
                <a:spcPct val="0"/>
              </a:spcBef>
              <a:buFontTx/>
              <a:buNone/>
            </a:pPr>
            <a:fld id="{DCFF7E5E-F94A-4F5A-A0EE-6459E846E615}" type="slidenum">
              <a:rPr lang="en-US" altLang="es-HN" sz="1050"/>
              <a:pPr>
                <a:spcBef>
                  <a:spcPct val="0"/>
                </a:spcBef>
                <a:buFontTx/>
                <a:buNone/>
              </a:pPr>
              <a:t>21</a:t>
            </a:fld>
            <a:endParaRPr lang="en-US" altLang="es-HN" sz="1050"/>
          </a:p>
        </p:txBody>
      </p:sp>
    </p:spTree>
    <p:extLst>
      <p:ext uri="{BB962C8B-B14F-4D97-AF65-F5344CB8AC3E}">
        <p14:creationId xmlns:p14="http://schemas.microsoft.com/office/powerpoint/2010/main" val="1396419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r>
              <a:rPr lang="en-US" altLang="es-HN" dirty="0"/>
              <a:t>Ecumenical School: A Modular Approach</a:t>
            </a:r>
          </a:p>
        </p:txBody>
      </p:sp>
      <p:sp>
        <p:nvSpPr>
          <p:cNvPr id="19460" name="Rectangle 3"/>
          <p:cNvSpPr>
            <a:spLocks noGrp="1" noChangeArrowheads="1"/>
          </p:cNvSpPr>
          <p:nvPr>
            <p:ph idx="1"/>
          </p:nvPr>
        </p:nvSpPr>
        <p:spPr/>
        <p:txBody>
          <a:bodyPr/>
          <a:lstStyle/>
          <a:p>
            <a:pPr eaLnBrk="1" hangingPunct="1"/>
            <a:r>
              <a:rPr lang="en-US" altLang="es-HN" dirty="0"/>
              <a:t>Build two models: A modular approach</a:t>
            </a:r>
          </a:p>
          <a:p>
            <a:pPr lvl="1" eaLnBrk="1" hangingPunct="1"/>
            <a:r>
              <a:rPr lang="en-US" altLang="es-HN" dirty="0"/>
              <a:t>CGE supply-side model</a:t>
            </a:r>
          </a:p>
          <a:p>
            <a:pPr lvl="1" eaLnBrk="1" hangingPunct="1"/>
            <a:r>
              <a:rPr lang="en-US" altLang="es-HN" dirty="0"/>
              <a:t>Macroeconomic model</a:t>
            </a:r>
          </a:p>
          <a:p>
            <a:pPr eaLnBrk="1" hangingPunct="1"/>
            <a:r>
              <a:rPr lang="en-US" altLang="es-HN" dirty="0"/>
              <a:t>Formally link the models:</a:t>
            </a:r>
          </a:p>
          <a:p>
            <a:pPr lvl="1" eaLnBrk="1" hangingPunct="1"/>
            <a:r>
              <a:rPr lang="en-US" altLang="es-HN" dirty="0"/>
              <a:t>Robinson/Tyson.</a:t>
            </a:r>
          </a:p>
          <a:p>
            <a:pPr lvl="1" eaLnBrk="1" hangingPunct="1"/>
            <a:r>
              <a:rPr lang="en-US" altLang="es-HN" dirty="0"/>
              <a:t>Dixon et al.</a:t>
            </a:r>
          </a:p>
          <a:p>
            <a:pPr eaLnBrk="1" hangingPunct="1"/>
            <a:r>
              <a:rPr lang="en-US" altLang="es-HN" dirty="0"/>
              <a:t>Clean division between the models</a:t>
            </a:r>
          </a:p>
          <a:p>
            <a:pPr lvl="1"/>
            <a:r>
              <a:rPr lang="en-US" altLang="es-HN" dirty="0"/>
              <a:t>Links to force consistency between macro and CGE models</a:t>
            </a:r>
          </a:p>
        </p:txBody>
      </p:sp>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557213" indent="-214313">
              <a:spcBef>
                <a:spcPct val="20000"/>
              </a:spcBef>
              <a:buChar char="–"/>
              <a:defRPr sz="2100">
                <a:solidFill>
                  <a:schemeClr val="tx1"/>
                </a:solidFill>
                <a:latin typeface="Arial" panose="020B0604020202020204" pitchFamily="34" charset="0"/>
              </a:defRPr>
            </a:lvl2pPr>
            <a:lvl3pPr marL="857250" indent="-171450">
              <a:spcBef>
                <a:spcPct val="20000"/>
              </a:spcBef>
              <a:buChar char="•"/>
              <a:defRPr sz="1800">
                <a:solidFill>
                  <a:schemeClr val="tx1"/>
                </a:solidFill>
                <a:latin typeface="Arial" panose="020B0604020202020204" pitchFamily="34" charset="0"/>
              </a:defRPr>
            </a:lvl3pPr>
            <a:lvl4pPr marL="1200150" indent="-171450">
              <a:spcBef>
                <a:spcPct val="20000"/>
              </a:spcBef>
              <a:buChar char="–"/>
              <a:defRPr sz="1500">
                <a:solidFill>
                  <a:schemeClr val="tx1"/>
                </a:solidFill>
                <a:latin typeface="Arial" panose="020B0604020202020204" pitchFamily="34" charset="0"/>
              </a:defRPr>
            </a:lvl4pPr>
            <a:lvl5pPr marL="1543050" indent="-171450">
              <a:spcBef>
                <a:spcPct val="20000"/>
              </a:spcBef>
              <a:buChar char="»"/>
              <a:defRPr sz="1500">
                <a:solidFill>
                  <a:schemeClr val="tx1"/>
                </a:solidFill>
                <a:latin typeface="Arial" panose="020B0604020202020204" pitchFamily="34" charset="0"/>
              </a:defRPr>
            </a:lvl5pPr>
            <a:lvl6pPr marL="1885950" indent="-171450" eaLnBrk="0" fontAlgn="base" hangingPunct="0">
              <a:spcBef>
                <a:spcPct val="20000"/>
              </a:spcBef>
              <a:spcAft>
                <a:spcPct val="0"/>
              </a:spcAft>
              <a:buChar char="»"/>
              <a:defRPr sz="1500">
                <a:solidFill>
                  <a:schemeClr val="tx1"/>
                </a:solidFill>
                <a:latin typeface="Arial" panose="020B0604020202020204" pitchFamily="34" charset="0"/>
              </a:defRPr>
            </a:lvl6pPr>
            <a:lvl7pPr marL="2228850" indent="-171450" eaLnBrk="0" fontAlgn="base" hangingPunct="0">
              <a:spcBef>
                <a:spcPct val="20000"/>
              </a:spcBef>
              <a:spcAft>
                <a:spcPct val="0"/>
              </a:spcAft>
              <a:buChar char="»"/>
              <a:defRPr sz="1500">
                <a:solidFill>
                  <a:schemeClr val="tx1"/>
                </a:solidFill>
                <a:latin typeface="Arial" panose="020B0604020202020204" pitchFamily="34" charset="0"/>
              </a:defRPr>
            </a:lvl7pPr>
            <a:lvl8pPr marL="2571750" indent="-171450" eaLnBrk="0" fontAlgn="base" hangingPunct="0">
              <a:spcBef>
                <a:spcPct val="20000"/>
              </a:spcBef>
              <a:spcAft>
                <a:spcPct val="0"/>
              </a:spcAft>
              <a:buChar char="»"/>
              <a:defRPr sz="1500">
                <a:solidFill>
                  <a:schemeClr val="tx1"/>
                </a:solidFill>
                <a:latin typeface="Arial" panose="020B0604020202020204" pitchFamily="34" charset="0"/>
              </a:defRPr>
            </a:lvl8pPr>
            <a:lvl9pPr marL="2914650" indent="-171450" eaLnBrk="0" fontAlgn="base" hangingPunct="0">
              <a:spcBef>
                <a:spcPct val="20000"/>
              </a:spcBef>
              <a:spcAft>
                <a:spcPct val="0"/>
              </a:spcAft>
              <a:buChar char="»"/>
              <a:defRPr sz="1500">
                <a:solidFill>
                  <a:schemeClr val="tx1"/>
                </a:solidFill>
                <a:latin typeface="Arial" panose="020B0604020202020204" pitchFamily="34" charset="0"/>
              </a:defRPr>
            </a:lvl9pPr>
          </a:lstStyle>
          <a:p>
            <a:pPr>
              <a:spcBef>
                <a:spcPct val="0"/>
              </a:spcBef>
              <a:buFontTx/>
              <a:buNone/>
            </a:pPr>
            <a:fld id="{1AA9247A-5F87-4258-90E4-D764DF600AF0}" type="slidenum">
              <a:rPr lang="en-US" altLang="es-HN" sz="1050"/>
              <a:pPr>
                <a:spcBef>
                  <a:spcPct val="0"/>
                </a:spcBef>
                <a:buFontTx/>
                <a:buNone/>
              </a:pPr>
              <a:t>22</a:t>
            </a:fld>
            <a:endParaRPr lang="en-US" altLang="es-HN" sz="1050"/>
          </a:p>
        </p:txBody>
      </p:sp>
    </p:spTree>
    <p:extLst>
      <p:ext uri="{BB962C8B-B14F-4D97-AF65-F5344CB8AC3E}">
        <p14:creationId xmlns:p14="http://schemas.microsoft.com/office/powerpoint/2010/main" val="3226274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r>
              <a:rPr lang="en-US" altLang="es-HN"/>
              <a:t>Ecumenical School</a:t>
            </a:r>
          </a:p>
        </p:txBody>
      </p:sp>
      <p:sp>
        <p:nvSpPr>
          <p:cNvPr id="20484" name="Rectangle 3"/>
          <p:cNvSpPr>
            <a:spLocks noGrp="1" noChangeArrowheads="1"/>
          </p:cNvSpPr>
          <p:nvPr>
            <p:ph idx="1"/>
          </p:nvPr>
        </p:nvSpPr>
        <p:spPr/>
        <p:txBody>
          <a:bodyPr/>
          <a:lstStyle/>
          <a:p>
            <a:pPr eaLnBrk="1" hangingPunct="1"/>
            <a:r>
              <a:rPr lang="en-US" altLang="es-HN" dirty="0"/>
              <a:t>Problems.</a:t>
            </a:r>
          </a:p>
          <a:p>
            <a:pPr lvl="1" eaLnBrk="1" hangingPunct="1"/>
            <a:r>
              <a:rPr lang="en-US" altLang="es-HN" dirty="0"/>
              <a:t>Same agents in both models doing very different things:</a:t>
            </a:r>
          </a:p>
          <a:p>
            <a:pPr lvl="2"/>
            <a:r>
              <a:rPr lang="en-US" altLang="es-HN" dirty="0"/>
              <a:t>E.g., savings as flow equilibrium versus asset allocation equilibrium</a:t>
            </a:r>
          </a:p>
          <a:p>
            <a:pPr lvl="1" eaLnBrk="1" hangingPunct="1"/>
            <a:r>
              <a:rPr lang="en-US" altLang="es-HN" dirty="0"/>
              <a:t>Some variables jointly determined, with potential conflicts (</a:t>
            </a:r>
            <a:r>
              <a:rPr lang="en-US" altLang="es-HN" dirty="0" err="1"/>
              <a:t>e.g</a:t>
            </a:r>
            <a:r>
              <a:rPr lang="en-US" altLang="es-HN" dirty="0"/>
              <a:t>, exchange rate) </a:t>
            </a:r>
          </a:p>
          <a:p>
            <a:pPr eaLnBrk="1" hangingPunct="1"/>
            <a:r>
              <a:rPr lang="en-US" altLang="es-HN" dirty="0"/>
              <a:t>Schizophrenia shared by literature on micro foundations of macro.</a:t>
            </a:r>
          </a:p>
          <a:p>
            <a:pPr lvl="1" eaLnBrk="1" hangingPunct="1"/>
            <a:r>
              <a:rPr lang="en-US" altLang="es-HN" dirty="0"/>
              <a:t>Still no fundamental reconciliation</a:t>
            </a:r>
          </a:p>
        </p:txBody>
      </p:sp>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557213" indent="-214313">
              <a:spcBef>
                <a:spcPct val="20000"/>
              </a:spcBef>
              <a:buChar char="–"/>
              <a:defRPr sz="2100">
                <a:solidFill>
                  <a:schemeClr val="tx1"/>
                </a:solidFill>
                <a:latin typeface="Arial" panose="020B0604020202020204" pitchFamily="34" charset="0"/>
              </a:defRPr>
            </a:lvl2pPr>
            <a:lvl3pPr marL="857250" indent="-171450">
              <a:spcBef>
                <a:spcPct val="20000"/>
              </a:spcBef>
              <a:buChar char="•"/>
              <a:defRPr sz="1800">
                <a:solidFill>
                  <a:schemeClr val="tx1"/>
                </a:solidFill>
                <a:latin typeface="Arial" panose="020B0604020202020204" pitchFamily="34" charset="0"/>
              </a:defRPr>
            </a:lvl3pPr>
            <a:lvl4pPr marL="1200150" indent="-171450">
              <a:spcBef>
                <a:spcPct val="20000"/>
              </a:spcBef>
              <a:buChar char="–"/>
              <a:defRPr sz="1500">
                <a:solidFill>
                  <a:schemeClr val="tx1"/>
                </a:solidFill>
                <a:latin typeface="Arial" panose="020B0604020202020204" pitchFamily="34" charset="0"/>
              </a:defRPr>
            </a:lvl4pPr>
            <a:lvl5pPr marL="1543050" indent="-171450">
              <a:spcBef>
                <a:spcPct val="20000"/>
              </a:spcBef>
              <a:buChar char="»"/>
              <a:defRPr sz="1500">
                <a:solidFill>
                  <a:schemeClr val="tx1"/>
                </a:solidFill>
                <a:latin typeface="Arial" panose="020B0604020202020204" pitchFamily="34" charset="0"/>
              </a:defRPr>
            </a:lvl5pPr>
            <a:lvl6pPr marL="1885950" indent="-171450" eaLnBrk="0" fontAlgn="base" hangingPunct="0">
              <a:spcBef>
                <a:spcPct val="20000"/>
              </a:spcBef>
              <a:spcAft>
                <a:spcPct val="0"/>
              </a:spcAft>
              <a:buChar char="»"/>
              <a:defRPr sz="1500">
                <a:solidFill>
                  <a:schemeClr val="tx1"/>
                </a:solidFill>
                <a:latin typeface="Arial" panose="020B0604020202020204" pitchFamily="34" charset="0"/>
              </a:defRPr>
            </a:lvl6pPr>
            <a:lvl7pPr marL="2228850" indent="-171450" eaLnBrk="0" fontAlgn="base" hangingPunct="0">
              <a:spcBef>
                <a:spcPct val="20000"/>
              </a:spcBef>
              <a:spcAft>
                <a:spcPct val="0"/>
              </a:spcAft>
              <a:buChar char="»"/>
              <a:defRPr sz="1500">
                <a:solidFill>
                  <a:schemeClr val="tx1"/>
                </a:solidFill>
                <a:latin typeface="Arial" panose="020B0604020202020204" pitchFamily="34" charset="0"/>
              </a:defRPr>
            </a:lvl7pPr>
            <a:lvl8pPr marL="2571750" indent="-171450" eaLnBrk="0" fontAlgn="base" hangingPunct="0">
              <a:spcBef>
                <a:spcPct val="20000"/>
              </a:spcBef>
              <a:spcAft>
                <a:spcPct val="0"/>
              </a:spcAft>
              <a:buChar char="»"/>
              <a:defRPr sz="1500">
                <a:solidFill>
                  <a:schemeClr val="tx1"/>
                </a:solidFill>
                <a:latin typeface="Arial" panose="020B0604020202020204" pitchFamily="34" charset="0"/>
              </a:defRPr>
            </a:lvl8pPr>
            <a:lvl9pPr marL="2914650" indent="-171450" eaLnBrk="0" fontAlgn="base" hangingPunct="0">
              <a:spcBef>
                <a:spcPct val="20000"/>
              </a:spcBef>
              <a:spcAft>
                <a:spcPct val="0"/>
              </a:spcAft>
              <a:buChar char="»"/>
              <a:defRPr sz="1500">
                <a:solidFill>
                  <a:schemeClr val="tx1"/>
                </a:solidFill>
                <a:latin typeface="Arial" panose="020B0604020202020204" pitchFamily="34" charset="0"/>
              </a:defRPr>
            </a:lvl9pPr>
          </a:lstStyle>
          <a:p>
            <a:pPr>
              <a:spcBef>
                <a:spcPct val="0"/>
              </a:spcBef>
              <a:buFontTx/>
              <a:buNone/>
            </a:pPr>
            <a:fld id="{699846AB-D396-445F-B114-51CA45D02618}" type="slidenum">
              <a:rPr lang="en-US" altLang="es-HN" sz="1050"/>
              <a:pPr>
                <a:spcBef>
                  <a:spcPct val="0"/>
                </a:spcBef>
                <a:buFontTx/>
                <a:buNone/>
              </a:pPr>
              <a:t>23</a:t>
            </a:fld>
            <a:endParaRPr lang="en-US" altLang="es-HN" sz="1050"/>
          </a:p>
        </p:txBody>
      </p:sp>
    </p:spTree>
    <p:extLst>
      <p:ext uri="{BB962C8B-B14F-4D97-AF65-F5344CB8AC3E}">
        <p14:creationId xmlns:p14="http://schemas.microsoft.com/office/powerpoint/2010/main" val="1619079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US" altLang="es-HN" dirty="0"/>
              <a:t>Macro Closure Approach: Implement Modularity</a:t>
            </a:r>
          </a:p>
        </p:txBody>
      </p:sp>
      <p:sp>
        <p:nvSpPr>
          <p:cNvPr id="21508" name="Rectangle 3"/>
          <p:cNvSpPr>
            <a:spLocks noGrp="1" noChangeArrowheads="1"/>
          </p:cNvSpPr>
          <p:nvPr>
            <p:ph idx="1"/>
          </p:nvPr>
        </p:nvSpPr>
        <p:spPr>
          <a:xfrm>
            <a:off x="66675" y="1717964"/>
            <a:ext cx="9001125" cy="4535054"/>
          </a:xfrm>
        </p:spPr>
        <p:txBody>
          <a:bodyPr/>
          <a:lstStyle/>
          <a:p>
            <a:pPr eaLnBrk="1" hangingPunct="1"/>
            <a:r>
              <a:rPr lang="en-US" altLang="es-HN" dirty="0"/>
              <a:t>Tell the macro story outside the CGE model.</a:t>
            </a:r>
          </a:p>
          <a:p>
            <a:pPr lvl="1" eaLnBrk="1" hangingPunct="1"/>
            <a:r>
              <a:rPr lang="en-US" altLang="es-HN" dirty="0"/>
              <a:t>Explicit macro-econometric model</a:t>
            </a:r>
          </a:p>
          <a:p>
            <a:pPr lvl="1" eaLnBrk="1" hangingPunct="1"/>
            <a:r>
              <a:rPr lang="en-US" altLang="es-HN" dirty="0"/>
              <a:t>Macro “story”: informal specification of a macro model </a:t>
            </a:r>
          </a:p>
          <a:p>
            <a:pPr eaLnBrk="1" hangingPunct="1"/>
            <a:r>
              <a:rPr lang="en-US" altLang="es-HN" dirty="0"/>
              <a:t>Impose the results on the CGE model. </a:t>
            </a:r>
          </a:p>
          <a:p>
            <a:pPr lvl="1" eaLnBrk="1" hangingPunct="1"/>
            <a:r>
              <a:rPr lang="en-US" altLang="es-HN" dirty="0"/>
              <a:t>No money, assets, or financial variables in the CGE model. </a:t>
            </a:r>
          </a:p>
          <a:p>
            <a:pPr eaLnBrk="1" hangingPunct="1"/>
            <a:r>
              <a:rPr lang="en-US" altLang="es-HN" dirty="0"/>
              <a:t>Define “macro closure” rules to ensure macro flow equilibrium in the CGE model</a:t>
            </a:r>
          </a:p>
        </p:txBody>
      </p:sp>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557213" indent="-214313">
              <a:spcBef>
                <a:spcPct val="20000"/>
              </a:spcBef>
              <a:buChar char="–"/>
              <a:defRPr sz="2100">
                <a:solidFill>
                  <a:schemeClr val="tx1"/>
                </a:solidFill>
                <a:latin typeface="Arial" panose="020B0604020202020204" pitchFamily="34" charset="0"/>
              </a:defRPr>
            </a:lvl2pPr>
            <a:lvl3pPr marL="857250" indent="-171450">
              <a:spcBef>
                <a:spcPct val="20000"/>
              </a:spcBef>
              <a:buChar char="•"/>
              <a:defRPr sz="1800">
                <a:solidFill>
                  <a:schemeClr val="tx1"/>
                </a:solidFill>
                <a:latin typeface="Arial" panose="020B0604020202020204" pitchFamily="34" charset="0"/>
              </a:defRPr>
            </a:lvl3pPr>
            <a:lvl4pPr marL="1200150" indent="-171450">
              <a:spcBef>
                <a:spcPct val="20000"/>
              </a:spcBef>
              <a:buChar char="–"/>
              <a:defRPr sz="1500">
                <a:solidFill>
                  <a:schemeClr val="tx1"/>
                </a:solidFill>
                <a:latin typeface="Arial" panose="020B0604020202020204" pitchFamily="34" charset="0"/>
              </a:defRPr>
            </a:lvl4pPr>
            <a:lvl5pPr marL="1543050" indent="-171450">
              <a:spcBef>
                <a:spcPct val="20000"/>
              </a:spcBef>
              <a:buChar char="»"/>
              <a:defRPr sz="1500">
                <a:solidFill>
                  <a:schemeClr val="tx1"/>
                </a:solidFill>
                <a:latin typeface="Arial" panose="020B0604020202020204" pitchFamily="34" charset="0"/>
              </a:defRPr>
            </a:lvl5pPr>
            <a:lvl6pPr marL="1885950" indent="-171450" eaLnBrk="0" fontAlgn="base" hangingPunct="0">
              <a:spcBef>
                <a:spcPct val="20000"/>
              </a:spcBef>
              <a:spcAft>
                <a:spcPct val="0"/>
              </a:spcAft>
              <a:buChar char="»"/>
              <a:defRPr sz="1500">
                <a:solidFill>
                  <a:schemeClr val="tx1"/>
                </a:solidFill>
                <a:latin typeface="Arial" panose="020B0604020202020204" pitchFamily="34" charset="0"/>
              </a:defRPr>
            </a:lvl6pPr>
            <a:lvl7pPr marL="2228850" indent="-171450" eaLnBrk="0" fontAlgn="base" hangingPunct="0">
              <a:spcBef>
                <a:spcPct val="20000"/>
              </a:spcBef>
              <a:spcAft>
                <a:spcPct val="0"/>
              </a:spcAft>
              <a:buChar char="»"/>
              <a:defRPr sz="1500">
                <a:solidFill>
                  <a:schemeClr val="tx1"/>
                </a:solidFill>
                <a:latin typeface="Arial" panose="020B0604020202020204" pitchFamily="34" charset="0"/>
              </a:defRPr>
            </a:lvl7pPr>
            <a:lvl8pPr marL="2571750" indent="-171450" eaLnBrk="0" fontAlgn="base" hangingPunct="0">
              <a:spcBef>
                <a:spcPct val="20000"/>
              </a:spcBef>
              <a:spcAft>
                <a:spcPct val="0"/>
              </a:spcAft>
              <a:buChar char="»"/>
              <a:defRPr sz="1500">
                <a:solidFill>
                  <a:schemeClr val="tx1"/>
                </a:solidFill>
                <a:latin typeface="Arial" panose="020B0604020202020204" pitchFamily="34" charset="0"/>
              </a:defRPr>
            </a:lvl8pPr>
            <a:lvl9pPr marL="2914650" indent="-171450" eaLnBrk="0" fontAlgn="base" hangingPunct="0">
              <a:spcBef>
                <a:spcPct val="20000"/>
              </a:spcBef>
              <a:spcAft>
                <a:spcPct val="0"/>
              </a:spcAft>
              <a:buChar char="»"/>
              <a:defRPr sz="1500">
                <a:solidFill>
                  <a:schemeClr val="tx1"/>
                </a:solidFill>
                <a:latin typeface="Arial" panose="020B0604020202020204" pitchFamily="34" charset="0"/>
              </a:defRPr>
            </a:lvl9pPr>
          </a:lstStyle>
          <a:p>
            <a:pPr>
              <a:spcBef>
                <a:spcPct val="0"/>
              </a:spcBef>
              <a:buFontTx/>
              <a:buNone/>
            </a:pPr>
            <a:fld id="{82727CFF-5105-4568-A131-52A318676280}" type="slidenum">
              <a:rPr lang="en-US" altLang="es-HN" sz="1050"/>
              <a:pPr>
                <a:spcBef>
                  <a:spcPct val="0"/>
                </a:spcBef>
                <a:buFontTx/>
                <a:buNone/>
              </a:pPr>
              <a:t>24</a:t>
            </a:fld>
            <a:endParaRPr lang="en-US" altLang="es-HN" sz="1050"/>
          </a:p>
        </p:txBody>
      </p:sp>
    </p:spTree>
    <p:extLst>
      <p:ext uri="{BB962C8B-B14F-4D97-AF65-F5344CB8AC3E}">
        <p14:creationId xmlns:p14="http://schemas.microsoft.com/office/powerpoint/2010/main" val="11849448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92500" lnSpcReduction="10000"/>
          </a:bodyPr>
          <a:lstStyle/>
          <a:p>
            <a:r>
              <a:rPr lang="en-US" dirty="0"/>
              <a:t>Brenner, T. and C. </a:t>
            </a:r>
            <a:r>
              <a:rPr lang="en-US" dirty="0" err="1"/>
              <a:t>Werker</a:t>
            </a:r>
            <a:r>
              <a:rPr lang="en-US" dirty="0"/>
              <a:t> (2007). “A Taxonomy of Inference in Simulation Models.” </a:t>
            </a:r>
            <a:r>
              <a:rPr lang="en-US" i="1" dirty="0"/>
              <a:t>Computational Economics</a:t>
            </a:r>
            <a:r>
              <a:rPr lang="en-US" dirty="0"/>
              <a:t>, Vol. 30, pp 227-244.</a:t>
            </a:r>
          </a:p>
          <a:p>
            <a:r>
              <a:rPr lang="en-US" dirty="0"/>
              <a:t>Edmonds, B. and S. Moss (2004). “From KISS to KIDS—an ‘Anti-Simplistic’ Modelling Approach. International Workshop on Multi-Agent Systems and Agent Based Simulation. Springer Berlin/Heidelberg, pp. 130-144.</a:t>
            </a:r>
          </a:p>
          <a:p>
            <a:r>
              <a:rPr lang="en-US" dirty="0" err="1"/>
              <a:t>Gintis</a:t>
            </a:r>
            <a:r>
              <a:rPr lang="en-US" dirty="0"/>
              <a:t>, Herbert (2007). “The Dynamics of General Equilibrium.” </a:t>
            </a:r>
            <a:r>
              <a:rPr lang="en-US" i="1" dirty="0"/>
              <a:t>The Economic Journal,</a:t>
            </a:r>
            <a:r>
              <a:rPr lang="en-US" dirty="0"/>
              <a:t> Vol. 117, No. 523, pp 1280-1309. </a:t>
            </a:r>
          </a:p>
          <a:p>
            <a:r>
              <a:rPr lang="en-US" dirty="0" err="1"/>
              <a:t>Gintis</a:t>
            </a:r>
            <a:r>
              <a:rPr lang="en-US" dirty="0"/>
              <a:t>, Herbert (2009). </a:t>
            </a:r>
            <a:r>
              <a:rPr lang="en-US" i="1" dirty="0"/>
              <a:t>The Bounds of Reason: Game Theory and the Unification of the Behavioral Sciences. </a:t>
            </a:r>
            <a:r>
              <a:rPr lang="en-US" dirty="0"/>
              <a:t>Princeton: Princeton University Press, Second edition.</a:t>
            </a:r>
          </a:p>
          <a:p>
            <a:endParaRPr lang="en-US" dirty="0"/>
          </a:p>
        </p:txBody>
      </p:sp>
      <p:sp>
        <p:nvSpPr>
          <p:cNvPr id="4" name="Slide Number Placeholder 3"/>
          <p:cNvSpPr>
            <a:spLocks noGrp="1"/>
          </p:cNvSpPr>
          <p:nvPr>
            <p:ph type="sldNum" sz="quarter" idx="12"/>
          </p:nvPr>
        </p:nvSpPr>
        <p:spPr/>
        <p:txBody>
          <a:bodyPr/>
          <a:lstStyle/>
          <a:p>
            <a:fld id="{20B9DBF0-F0ED-4CE9-903D-0F6299BCAA62}" type="slidenum">
              <a:rPr lang="en-US" smtClean="0"/>
              <a:t>25</a:t>
            </a:fld>
            <a:endParaRPr lang="en-US"/>
          </a:p>
        </p:txBody>
      </p:sp>
    </p:spTree>
    <p:extLst>
      <p:ext uri="{BB962C8B-B14F-4D97-AF65-F5344CB8AC3E}">
        <p14:creationId xmlns:p14="http://schemas.microsoft.com/office/powerpoint/2010/main" val="40126247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r>
              <a:rPr lang="en-US" dirty="0" err="1"/>
              <a:t>Gintis</a:t>
            </a:r>
            <a:r>
              <a:rPr lang="en-US" dirty="0"/>
              <a:t>, Herbert (2000). </a:t>
            </a:r>
            <a:r>
              <a:rPr lang="en-US" i="1" dirty="0"/>
              <a:t>Game Theory Evolving: A Problem-Centered Introduction to Modeling Strategic Interaction. </a:t>
            </a:r>
            <a:r>
              <a:rPr lang="en-US" dirty="0"/>
              <a:t>Princeton, NJ: Princeton University Press.</a:t>
            </a:r>
          </a:p>
          <a:p>
            <a:r>
              <a:rPr lang="en-US" dirty="0"/>
              <a:t>Kehoe, Timothy and Edward C. Prescott, eds. (2007). </a:t>
            </a:r>
            <a:r>
              <a:rPr lang="en-US" i="1" dirty="0"/>
              <a:t>Great Depressions of the Twentieth Century.</a:t>
            </a:r>
            <a:r>
              <a:rPr lang="en-US" dirty="0"/>
              <a:t> Federal Reserve Bank of Minneapolis. </a:t>
            </a:r>
          </a:p>
          <a:p>
            <a:r>
              <a:rPr lang="en-US" dirty="0"/>
              <a:t>Peters, Ole (2019). “The ergodicity problem in economics.” </a:t>
            </a:r>
            <a:r>
              <a:rPr lang="en-US" i="1" dirty="0"/>
              <a:t>Nature Physics</a:t>
            </a:r>
            <a:r>
              <a:rPr lang="en-US" dirty="0"/>
              <a:t>, Vol. 15 (December), pp 1216-1221.</a:t>
            </a:r>
          </a:p>
        </p:txBody>
      </p:sp>
      <p:sp>
        <p:nvSpPr>
          <p:cNvPr id="4" name="Slide Number Placeholder 3"/>
          <p:cNvSpPr>
            <a:spLocks noGrp="1"/>
          </p:cNvSpPr>
          <p:nvPr>
            <p:ph type="sldNum" sz="quarter" idx="12"/>
          </p:nvPr>
        </p:nvSpPr>
        <p:spPr/>
        <p:txBody>
          <a:bodyPr/>
          <a:lstStyle/>
          <a:p>
            <a:fld id="{20B9DBF0-F0ED-4CE9-903D-0F6299BCAA62}" type="slidenum">
              <a:rPr lang="en-US" smtClean="0"/>
              <a:t>26</a:t>
            </a:fld>
            <a:endParaRPr lang="en-US"/>
          </a:p>
        </p:txBody>
      </p:sp>
    </p:spTree>
    <p:extLst>
      <p:ext uri="{BB962C8B-B14F-4D97-AF65-F5344CB8AC3E}">
        <p14:creationId xmlns:p14="http://schemas.microsoft.com/office/powerpoint/2010/main" val="9658248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92500"/>
          </a:bodyPr>
          <a:lstStyle/>
          <a:p>
            <a:r>
              <a:rPr lang="en-US" dirty="0" err="1"/>
              <a:t>Pyka</a:t>
            </a:r>
            <a:r>
              <a:rPr lang="en-US" dirty="0"/>
              <a:t>, Andreas and Claudia </a:t>
            </a:r>
            <a:r>
              <a:rPr lang="en-US" dirty="0" err="1"/>
              <a:t>Werker</a:t>
            </a:r>
            <a:r>
              <a:rPr lang="en-US" dirty="0"/>
              <a:t> (2009). “The Methodology of Simulation Models: Chances and Risks.” </a:t>
            </a:r>
            <a:r>
              <a:rPr lang="en-US" i="1" dirty="0"/>
              <a:t>Journal of Artificial Societies and Social Simulation,”</a:t>
            </a:r>
            <a:r>
              <a:rPr lang="en-US" dirty="0"/>
              <a:t> Vol. 12, No. 4, p 1. </a:t>
            </a:r>
          </a:p>
          <a:p>
            <a:r>
              <a:rPr lang="en-US" dirty="0"/>
              <a:t>Robinson, Sherman. 1989. “</a:t>
            </a:r>
            <a:r>
              <a:rPr lang="en-US" dirty="0" err="1"/>
              <a:t>Multisectoral</a:t>
            </a:r>
            <a:r>
              <a:rPr lang="en-US" dirty="0"/>
              <a:t> Models.” Chapter 18, in </a:t>
            </a:r>
            <a:r>
              <a:rPr lang="en-US" i="1" dirty="0"/>
              <a:t>Handbook of Development Economics</a:t>
            </a:r>
            <a:r>
              <a:rPr lang="en-US" dirty="0"/>
              <a:t>. H. </a:t>
            </a:r>
            <a:r>
              <a:rPr lang="en-US" dirty="0" err="1"/>
              <a:t>Chenery</a:t>
            </a:r>
            <a:r>
              <a:rPr lang="en-US" dirty="0"/>
              <a:t> and T.N. Srinivasan (eds.). Amsterdam: North-Holland Publishing Co, pp. 885-947. </a:t>
            </a:r>
          </a:p>
          <a:p>
            <a:r>
              <a:rPr lang="en-US" dirty="0"/>
              <a:t>Robinson, Sherman. 2006 . “Macro Models and Multipliers: Leontief, Stone, Keynes, and CGE Models.” Chapter 11 in Alain de </a:t>
            </a:r>
            <a:r>
              <a:rPr lang="en-US" dirty="0" err="1"/>
              <a:t>Janvry</a:t>
            </a:r>
            <a:r>
              <a:rPr lang="en-US" dirty="0"/>
              <a:t> and Ravi </a:t>
            </a:r>
            <a:r>
              <a:rPr lang="en-US" dirty="0" err="1"/>
              <a:t>Kanbur</a:t>
            </a:r>
            <a:r>
              <a:rPr lang="en-US" dirty="0"/>
              <a:t>, eds. </a:t>
            </a:r>
            <a:r>
              <a:rPr lang="en-US" i="1" dirty="0"/>
              <a:t>Poverty, Inequality and Development: Essays in Honor of Erik </a:t>
            </a:r>
            <a:r>
              <a:rPr lang="en-US" i="1" dirty="0" err="1"/>
              <a:t>Thorbecke</a:t>
            </a:r>
            <a:r>
              <a:rPr lang="en-US" i="1" dirty="0"/>
              <a:t>. </a:t>
            </a:r>
            <a:r>
              <a:rPr lang="en-US" dirty="0"/>
              <a:t>New York: Springer Science, pp. 205-232.</a:t>
            </a:r>
          </a:p>
        </p:txBody>
      </p:sp>
      <p:sp>
        <p:nvSpPr>
          <p:cNvPr id="4" name="Slide Number Placeholder 3"/>
          <p:cNvSpPr>
            <a:spLocks noGrp="1"/>
          </p:cNvSpPr>
          <p:nvPr>
            <p:ph type="sldNum" sz="quarter" idx="12"/>
          </p:nvPr>
        </p:nvSpPr>
        <p:spPr/>
        <p:txBody>
          <a:bodyPr/>
          <a:lstStyle/>
          <a:p>
            <a:fld id="{20B9DBF0-F0ED-4CE9-903D-0F6299BCAA62}" type="slidenum">
              <a:rPr lang="en-US" smtClean="0"/>
              <a:t>27</a:t>
            </a:fld>
            <a:endParaRPr lang="en-US"/>
          </a:p>
        </p:txBody>
      </p:sp>
    </p:spTree>
    <p:extLst>
      <p:ext uri="{BB962C8B-B14F-4D97-AF65-F5344CB8AC3E}">
        <p14:creationId xmlns:p14="http://schemas.microsoft.com/office/powerpoint/2010/main" val="31127878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Robinson, Sherman. 1991. “Macroeconomics, Financial Variables, and Computable General Equilibrium Models.” </a:t>
            </a:r>
            <a:r>
              <a:rPr lang="en-US" i="1" dirty="0"/>
              <a:t>World Development</a:t>
            </a:r>
            <a:r>
              <a:rPr lang="en-US" dirty="0"/>
              <a:t>. Vol. 19, No. 11, pp. 1509-1525. </a:t>
            </a:r>
          </a:p>
          <a:p>
            <a:r>
              <a:rPr lang="en-US" dirty="0"/>
              <a:t>Weisberg, Michael (2013).  </a:t>
            </a:r>
            <a:r>
              <a:rPr lang="en-US" i="1" dirty="0"/>
              <a:t>Simulation and Similarity: Using Models to Understand the World.</a:t>
            </a:r>
            <a:r>
              <a:rPr lang="en-US" dirty="0"/>
              <a:t> Oxford: Oxford University Press. </a:t>
            </a:r>
          </a:p>
          <a:p>
            <a:r>
              <a:rPr lang="en-US" dirty="0"/>
              <a:t>Devarajan, Shantayanan, Jeffrey D. Lewis, and Sherman Robinson. 1993. “External Shocks, Purchasing Power Parity, and the Equilibrium Real Exchange Rate.” </a:t>
            </a:r>
            <a:r>
              <a:rPr lang="en-US" i="1" dirty="0"/>
              <a:t>World Bank Economic Review</a:t>
            </a:r>
            <a:r>
              <a:rPr lang="en-US" dirty="0"/>
              <a:t>. Vol. 7, No. 1, pp. 45-63. </a:t>
            </a:r>
          </a:p>
          <a:p>
            <a:endParaRPr lang="en-US" dirty="0"/>
          </a:p>
        </p:txBody>
      </p:sp>
      <p:sp>
        <p:nvSpPr>
          <p:cNvPr id="4" name="Slide Number Placeholder 3"/>
          <p:cNvSpPr>
            <a:spLocks noGrp="1"/>
          </p:cNvSpPr>
          <p:nvPr>
            <p:ph type="sldNum" sz="quarter" idx="12"/>
          </p:nvPr>
        </p:nvSpPr>
        <p:spPr/>
        <p:txBody>
          <a:bodyPr/>
          <a:lstStyle/>
          <a:p>
            <a:fld id="{20B9DBF0-F0ED-4CE9-903D-0F6299BCAA62}" type="slidenum">
              <a:rPr lang="en-US" smtClean="0"/>
              <a:t>28</a:t>
            </a:fld>
            <a:endParaRPr lang="en-US"/>
          </a:p>
        </p:txBody>
      </p:sp>
    </p:spTree>
    <p:extLst>
      <p:ext uri="{BB962C8B-B14F-4D97-AF65-F5344CB8AC3E}">
        <p14:creationId xmlns:p14="http://schemas.microsoft.com/office/powerpoint/2010/main" val="3987320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13ED0-6786-45D4-8FE8-28ADCB34ABAD}"/>
              </a:ext>
            </a:extLst>
          </p:cNvPr>
          <p:cNvSpPr>
            <a:spLocks noGrp="1"/>
          </p:cNvSpPr>
          <p:nvPr>
            <p:ph type="title"/>
          </p:nvPr>
        </p:nvSpPr>
        <p:spPr/>
        <p:txBody>
          <a:bodyPr/>
          <a:lstStyle/>
          <a:p>
            <a:r>
              <a:rPr lang="en-US" dirty="0"/>
              <a:t>CGE/DSGE: Similarities</a:t>
            </a:r>
          </a:p>
        </p:txBody>
      </p:sp>
      <p:sp>
        <p:nvSpPr>
          <p:cNvPr id="3" name="Content Placeholder 2">
            <a:extLst>
              <a:ext uri="{FF2B5EF4-FFF2-40B4-BE49-F238E27FC236}">
                <a16:creationId xmlns:a16="http://schemas.microsoft.com/office/drawing/2014/main" id="{75E6F892-0BE8-46CA-A527-FCAC9E816915}"/>
              </a:ext>
            </a:extLst>
          </p:cNvPr>
          <p:cNvSpPr>
            <a:spLocks noGrp="1"/>
          </p:cNvSpPr>
          <p:nvPr>
            <p:ph idx="1"/>
          </p:nvPr>
        </p:nvSpPr>
        <p:spPr/>
        <p:txBody>
          <a:bodyPr/>
          <a:lstStyle/>
          <a:p>
            <a:r>
              <a:rPr lang="en-US" dirty="0"/>
              <a:t>General equilibrium: simulate operation of commodity and factor markets</a:t>
            </a:r>
          </a:p>
          <a:p>
            <a:r>
              <a:rPr lang="en-US" dirty="0"/>
              <a:t>Equilibrium conditions are “descriptive” in that they are assumed to describe the results of agent interaction across markets in actual economies</a:t>
            </a:r>
          </a:p>
          <a:p>
            <a:r>
              <a:rPr lang="en-US" dirty="0"/>
              <a:t>CGE: profit-maximizing producers and utility-maximizing consumers:</a:t>
            </a:r>
          </a:p>
          <a:p>
            <a:r>
              <a:rPr lang="en-US" dirty="0"/>
              <a:t>DSGE: add dynamic optimization with intertemporal utility functions, endogenous savings behavior, and perfect foresight</a:t>
            </a:r>
          </a:p>
        </p:txBody>
      </p:sp>
      <p:sp>
        <p:nvSpPr>
          <p:cNvPr id="4" name="Slide Number Placeholder 3">
            <a:extLst>
              <a:ext uri="{FF2B5EF4-FFF2-40B4-BE49-F238E27FC236}">
                <a16:creationId xmlns:a16="http://schemas.microsoft.com/office/drawing/2014/main" id="{0FDD74F4-F3E0-40E5-908F-1B01CADE51FE}"/>
              </a:ext>
            </a:extLst>
          </p:cNvPr>
          <p:cNvSpPr>
            <a:spLocks noGrp="1"/>
          </p:cNvSpPr>
          <p:nvPr>
            <p:ph type="sldNum" sz="quarter" idx="12"/>
          </p:nvPr>
        </p:nvSpPr>
        <p:spPr/>
        <p:txBody>
          <a:bodyPr/>
          <a:lstStyle/>
          <a:p>
            <a:fld id="{20B9DBF0-F0ED-4CE9-903D-0F6299BCAA62}" type="slidenum">
              <a:rPr lang="en-US" smtClean="0"/>
              <a:t>3</a:t>
            </a:fld>
            <a:endParaRPr lang="en-US"/>
          </a:p>
        </p:txBody>
      </p:sp>
    </p:spTree>
    <p:extLst>
      <p:ext uri="{BB962C8B-B14F-4D97-AF65-F5344CB8AC3E}">
        <p14:creationId xmlns:p14="http://schemas.microsoft.com/office/powerpoint/2010/main" val="1427191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Descriptive Equilibria</a:t>
            </a:r>
            <a:endParaRPr lang="en-US" dirty="0"/>
          </a:p>
        </p:txBody>
      </p:sp>
      <p:sp>
        <p:nvSpPr>
          <p:cNvPr id="3" name="Content Placeholder 2"/>
          <p:cNvSpPr>
            <a:spLocks noGrp="1"/>
          </p:cNvSpPr>
          <p:nvPr>
            <p:ph idx="1"/>
          </p:nvPr>
        </p:nvSpPr>
        <p:spPr/>
        <p:txBody>
          <a:bodyPr>
            <a:normAutofit/>
          </a:bodyPr>
          <a:lstStyle/>
          <a:p>
            <a:r>
              <a:rPr lang="en-US" altLang="en-US" dirty="0"/>
              <a:t>Equilibrium concept: very powerful in an empirical model</a:t>
            </a:r>
          </a:p>
          <a:p>
            <a:pPr lvl="1"/>
            <a:r>
              <a:rPr lang="en-US" altLang="en-US" dirty="0"/>
              <a:t>Describes the results of a process that need not be specified in the model</a:t>
            </a:r>
          </a:p>
          <a:p>
            <a:pPr lvl="2"/>
            <a:r>
              <a:rPr lang="en-US" altLang="en-US" dirty="0"/>
              <a:t>Need not describe or specify disequilibrium behavior. Need only solve for equilibrium.</a:t>
            </a:r>
          </a:p>
          <a:p>
            <a:pPr lvl="1"/>
            <a:r>
              <a:rPr lang="en-US" altLang="en-US" dirty="0"/>
              <a:t>Need not discuss how individual agents interact to achieve equilibrium</a:t>
            </a:r>
          </a:p>
          <a:p>
            <a:r>
              <a:rPr lang="en-US" altLang="en-US" dirty="0"/>
              <a:t>“Descriptive” if it can be validated empirically for the domain of applicability of the model</a:t>
            </a:r>
          </a:p>
          <a:p>
            <a:pPr lvl="1"/>
            <a:r>
              <a:rPr lang="en-US" altLang="en-US" dirty="0"/>
              <a:t>Behavioral, theoretical, and statistical validation</a:t>
            </a:r>
          </a:p>
        </p:txBody>
      </p:sp>
      <p:sp>
        <p:nvSpPr>
          <p:cNvPr id="4" name="Slide Number Placeholder 3"/>
          <p:cNvSpPr>
            <a:spLocks noGrp="1"/>
          </p:cNvSpPr>
          <p:nvPr>
            <p:ph type="sldNum" sz="quarter" idx="12"/>
          </p:nvPr>
        </p:nvSpPr>
        <p:spPr/>
        <p:txBody>
          <a:bodyPr/>
          <a:lstStyle/>
          <a:p>
            <a:fld id="{20B9DBF0-F0ED-4CE9-903D-0F6299BCAA62}" type="slidenum">
              <a:rPr lang="en-US" smtClean="0"/>
              <a:t>4</a:t>
            </a:fld>
            <a:endParaRPr lang="en-US"/>
          </a:p>
        </p:txBody>
      </p:sp>
    </p:spTree>
    <p:extLst>
      <p:ext uri="{BB962C8B-B14F-4D97-AF65-F5344CB8AC3E}">
        <p14:creationId xmlns:p14="http://schemas.microsoft.com/office/powerpoint/2010/main" val="1813484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Descriptive Equilibria</a:t>
            </a:r>
            <a:endParaRPr lang="en-US" dirty="0"/>
          </a:p>
        </p:txBody>
      </p:sp>
      <p:sp>
        <p:nvSpPr>
          <p:cNvPr id="3" name="Content Placeholder 2"/>
          <p:cNvSpPr>
            <a:spLocks noGrp="1"/>
          </p:cNvSpPr>
          <p:nvPr>
            <p:ph idx="1"/>
          </p:nvPr>
        </p:nvSpPr>
        <p:spPr>
          <a:xfrm>
            <a:off x="71437" y="1729978"/>
            <a:ext cx="9001125" cy="4310604"/>
          </a:xfrm>
        </p:spPr>
        <p:txBody>
          <a:bodyPr>
            <a:normAutofit/>
          </a:bodyPr>
          <a:lstStyle/>
          <a:p>
            <a:r>
              <a:rPr lang="en-US" altLang="en-US" dirty="0"/>
              <a:t>Use of equilibrium concepts greatly simplifies model specification and, often, solution</a:t>
            </a:r>
          </a:p>
          <a:p>
            <a:pPr lvl="1"/>
            <a:r>
              <a:rPr lang="en-US" altLang="en-US" dirty="0"/>
              <a:t>Enhances model clarity and transparency: model behavior consistent with economic theory</a:t>
            </a:r>
          </a:p>
          <a:p>
            <a:pPr lvl="1"/>
            <a:r>
              <a:rPr lang="en-US" altLang="en-US" dirty="0"/>
              <a:t>Facilitates validation: “predictable” empirical results from “shocks”</a:t>
            </a:r>
          </a:p>
          <a:p>
            <a:r>
              <a:rPr lang="en-US" altLang="en-US" dirty="0"/>
              <a:t>Compare with “System Dynamics” models that specify “rules of motion” but no equilibrium—very hard to tell what is going on or to validate the model</a:t>
            </a:r>
          </a:p>
          <a:p>
            <a:pPr lvl="1"/>
            <a:r>
              <a:rPr lang="en-US" altLang="en-US" dirty="0"/>
              <a:t>Models written as difference equations, but no validation of behavior or dynamic adjustment process</a:t>
            </a:r>
          </a:p>
          <a:p>
            <a:endParaRPr lang="en-US" dirty="0"/>
          </a:p>
        </p:txBody>
      </p:sp>
      <p:sp>
        <p:nvSpPr>
          <p:cNvPr id="4" name="Slide Number Placeholder 3"/>
          <p:cNvSpPr>
            <a:spLocks noGrp="1"/>
          </p:cNvSpPr>
          <p:nvPr>
            <p:ph type="sldNum" sz="quarter" idx="12"/>
          </p:nvPr>
        </p:nvSpPr>
        <p:spPr/>
        <p:txBody>
          <a:bodyPr/>
          <a:lstStyle/>
          <a:p>
            <a:fld id="{20B9DBF0-F0ED-4CE9-903D-0F6299BCAA62}" type="slidenum">
              <a:rPr lang="en-US" smtClean="0"/>
              <a:t>5</a:t>
            </a:fld>
            <a:endParaRPr lang="en-US"/>
          </a:p>
        </p:txBody>
      </p:sp>
    </p:spTree>
    <p:extLst>
      <p:ext uri="{BB962C8B-B14F-4D97-AF65-F5344CB8AC3E}">
        <p14:creationId xmlns:p14="http://schemas.microsoft.com/office/powerpoint/2010/main" val="4187827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Equilibria: Forward-Looking Dynamic CGE/DSGE Models</a:t>
            </a:r>
            <a:endParaRPr lang="en-US" dirty="0"/>
          </a:p>
        </p:txBody>
      </p:sp>
      <p:sp>
        <p:nvSpPr>
          <p:cNvPr id="3" name="Content Placeholder 2"/>
          <p:cNvSpPr>
            <a:spLocks noGrp="1"/>
          </p:cNvSpPr>
          <p:nvPr>
            <p:ph idx="1"/>
          </p:nvPr>
        </p:nvSpPr>
        <p:spPr/>
        <p:txBody>
          <a:bodyPr>
            <a:normAutofit/>
          </a:bodyPr>
          <a:lstStyle/>
          <a:p>
            <a:r>
              <a:rPr lang="en-US" dirty="0"/>
              <a:t>DSGE models—variants of the Ramsey model</a:t>
            </a:r>
          </a:p>
          <a:p>
            <a:pPr lvl="1"/>
            <a:r>
              <a:rPr lang="en-US" dirty="0"/>
              <a:t>Single household maximizes discounted utility</a:t>
            </a:r>
          </a:p>
          <a:p>
            <a:pPr lvl="2"/>
            <a:r>
              <a:rPr lang="en-US" dirty="0"/>
              <a:t>Optimizes savings rates over time</a:t>
            </a:r>
          </a:p>
          <a:p>
            <a:pPr lvl="1"/>
            <a:r>
              <a:rPr lang="en-US" dirty="0"/>
              <a:t>Producers maximize present value of discounted profits</a:t>
            </a:r>
          </a:p>
          <a:p>
            <a:pPr lvl="1"/>
            <a:r>
              <a:rPr lang="en-US" dirty="0"/>
              <a:t>All agents have perfect foresight</a:t>
            </a:r>
          </a:p>
          <a:p>
            <a:pPr lvl="1"/>
            <a:r>
              <a:rPr lang="en-US" dirty="0"/>
              <a:t>Models specified to have steady-state solutions</a:t>
            </a:r>
          </a:p>
          <a:p>
            <a:r>
              <a:rPr lang="en-US" dirty="0"/>
              <a:t>Multisectoral dynamic CGE models</a:t>
            </a:r>
          </a:p>
          <a:p>
            <a:pPr lvl="1"/>
            <a:r>
              <a:rPr lang="en-US" dirty="0"/>
              <a:t>Recursive dynamic models: common, no perfect foresight</a:t>
            </a:r>
          </a:p>
          <a:p>
            <a:pPr lvl="1"/>
            <a:r>
              <a:rPr lang="en-US" dirty="0"/>
              <a:t>Neoclassical optimal growth models </a:t>
            </a:r>
          </a:p>
          <a:p>
            <a:pPr lvl="2"/>
            <a:r>
              <a:rPr lang="en-US" dirty="0"/>
              <a:t>Roe et al., </a:t>
            </a:r>
            <a:r>
              <a:rPr lang="en-US" i="1" dirty="0"/>
              <a:t>Multisectoral Growth Models: Theory and Application</a:t>
            </a:r>
          </a:p>
          <a:p>
            <a:pPr lvl="2"/>
            <a:r>
              <a:rPr lang="en-US" dirty="0"/>
              <a:t>Existence/stability of steady state solutions</a:t>
            </a:r>
          </a:p>
        </p:txBody>
      </p:sp>
      <p:sp>
        <p:nvSpPr>
          <p:cNvPr id="4" name="Slide Number Placeholder 3"/>
          <p:cNvSpPr>
            <a:spLocks noGrp="1"/>
          </p:cNvSpPr>
          <p:nvPr>
            <p:ph type="sldNum" sz="quarter" idx="12"/>
          </p:nvPr>
        </p:nvSpPr>
        <p:spPr/>
        <p:txBody>
          <a:bodyPr/>
          <a:lstStyle/>
          <a:p>
            <a:fld id="{20B9DBF0-F0ED-4CE9-903D-0F6299BCAA62}" type="slidenum">
              <a:rPr lang="en-US" smtClean="0"/>
              <a:t>6</a:t>
            </a:fld>
            <a:endParaRPr lang="en-US"/>
          </a:p>
        </p:txBody>
      </p:sp>
    </p:spTree>
    <p:extLst>
      <p:ext uri="{BB962C8B-B14F-4D97-AF65-F5344CB8AC3E}">
        <p14:creationId xmlns:p14="http://schemas.microsoft.com/office/powerpoint/2010/main" val="2213761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6675" y="136524"/>
            <a:ext cx="9001125" cy="994172"/>
          </a:xfrm>
        </p:spPr>
        <p:txBody>
          <a:bodyPr/>
          <a:lstStyle/>
          <a:p>
            <a:r>
              <a:rPr lang="en-US" altLang="en-US" dirty="0"/>
              <a:t>Descriptive Dynamic Equilibria</a:t>
            </a:r>
            <a:endParaRPr lang="en-US" dirty="0"/>
          </a:p>
        </p:txBody>
      </p:sp>
      <p:sp>
        <p:nvSpPr>
          <p:cNvPr id="3" name="Content Placeholder 2"/>
          <p:cNvSpPr>
            <a:spLocks noGrp="1"/>
          </p:cNvSpPr>
          <p:nvPr>
            <p:ph idx="1"/>
          </p:nvPr>
        </p:nvSpPr>
        <p:spPr>
          <a:xfrm>
            <a:off x="66675" y="1330036"/>
            <a:ext cx="9001125" cy="4294476"/>
          </a:xfrm>
        </p:spPr>
        <p:txBody>
          <a:bodyPr>
            <a:normAutofit/>
          </a:bodyPr>
          <a:lstStyle/>
          <a:p>
            <a:r>
              <a:rPr lang="en-US" altLang="en-US" dirty="0"/>
              <a:t>Are Ramsey/DSGE/rational expectations model equilibria “descriptive”? Specification of agent behavior is not “realistic”.</a:t>
            </a:r>
          </a:p>
          <a:p>
            <a:pPr lvl="1"/>
            <a:r>
              <a:rPr lang="en-US" altLang="en-US" dirty="0"/>
              <a:t>Signals agents see: perfect foresight</a:t>
            </a:r>
          </a:p>
          <a:p>
            <a:pPr lvl="1"/>
            <a:r>
              <a:rPr lang="en-US" altLang="en-US" dirty="0"/>
              <a:t>Agents borrow only for intertemporal smoothing</a:t>
            </a:r>
          </a:p>
          <a:p>
            <a:pPr lvl="2"/>
            <a:r>
              <a:rPr lang="en-US" altLang="en-US" dirty="0"/>
              <a:t>No uncertainty. No “precautionary” savings motive. </a:t>
            </a:r>
          </a:p>
          <a:p>
            <a:pPr lvl="1"/>
            <a:r>
              <a:rPr lang="en-US" altLang="en-US" dirty="0"/>
              <a:t>Ability to adjust easily: no borrowing constraints (with exceptions)</a:t>
            </a:r>
          </a:p>
          <a:p>
            <a:pPr lvl="1"/>
            <a:r>
              <a:rPr lang="en-US" altLang="en-US" dirty="0"/>
              <a:t>Unemployment only because of distortions in labor/leisure choices by agents (e.g., Prescott)</a:t>
            </a:r>
          </a:p>
          <a:p>
            <a:pPr lvl="1"/>
            <a:r>
              <a:rPr lang="en-US" altLang="en-US" dirty="0"/>
              <a:t>Realism of assumption of steady state growth paths</a:t>
            </a:r>
          </a:p>
        </p:txBody>
      </p:sp>
      <p:sp>
        <p:nvSpPr>
          <p:cNvPr id="4" name="Slide Number Placeholder 3"/>
          <p:cNvSpPr>
            <a:spLocks noGrp="1"/>
          </p:cNvSpPr>
          <p:nvPr>
            <p:ph type="sldNum" sz="quarter" idx="12"/>
          </p:nvPr>
        </p:nvSpPr>
        <p:spPr/>
        <p:txBody>
          <a:bodyPr/>
          <a:lstStyle/>
          <a:p>
            <a:fld id="{20B9DBF0-F0ED-4CE9-903D-0F6299BCAA62}" type="slidenum">
              <a:rPr lang="en-US" smtClean="0"/>
              <a:t>7</a:t>
            </a:fld>
            <a:endParaRPr lang="en-US"/>
          </a:p>
        </p:txBody>
      </p:sp>
    </p:spTree>
    <p:extLst>
      <p:ext uri="{BB962C8B-B14F-4D97-AF65-F5344CB8AC3E}">
        <p14:creationId xmlns:p14="http://schemas.microsoft.com/office/powerpoint/2010/main" val="3687111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DSGE Models</a:t>
            </a:r>
          </a:p>
        </p:txBody>
      </p:sp>
      <p:sp>
        <p:nvSpPr>
          <p:cNvPr id="3" name="Content Placeholder 2"/>
          <p:cNvSpPr>
            <a:spLocks noGrp="1"/>
          </p:cNvSpPr>
          <p:nvPr>
            <p:ph idx="1"/>
          </p:nvPr>
        </p:nvSpPr>
        <p:spPr>
          <a:xfrm>
            <a:off x="66675" y="1597891"/>
            <a:ext cx="9001125" cy="4525818"/>
          </a:xfrm>
        </p:spPr>
        <p:txBody>
          <a:bodyPr>
            <a:normAutofit fontScale="92500" lnSpcReduction="10000"/>
          </a:bodyPr>
          <a:lstStyle/>
          <a:p>
            <a:r>
              <a:rPr lang="en-US" dirty="0"/>
              <a:t>Kehoe and Prescott, </a:t>
            </a:r>
            <a:r>
              <a:rPr lang="en-US" i="1" dirty="0"/>
              <a:t>Great Depressions of the Twentieth Century.</a:t>
            </a:r>
          </a:p>
          <a:p>
            <a:r>
              <a:rPr lang="en-US" i="1" dirty="0"/>
              <a:t> </a:t>
            </a:r>
            <a:r>
              <a:rPr lang="en-US" dirty="0"/>
              <a:t>Blurb by Thomas Sargent: “Studying this book is an excellent way to learn about how to apply and adapt the optimal growth model to understand the most disturbing of macroeconomic events of the twentieth century, great depressions. The book bristles with intriguing stories, creative ways of expressing them in terms of dynamic equilibrium models, and ambitious attempts to compare them with data.”</a:t>
            </a:r>
          </a:p>
          <a:p>
            <a:r>
              <a:rPr lang="en-US" dirty="0"/>
              <a:t> Is “compare them with data” the same as “validation”? Are they descriptive models? Very stylized models. </a:t>
            </a:r>
            <a:br>
              <a:rPr lang="en-US" dirty="0"/>
            </a:br>
            <a:endParaRPr lang="en-US" dirty="0"/>
          </a:p>
        </p:txBody>
      </p:sp>
      <p:sp>
        <p:nvSpPr>
          <p:cNvPr id="4" name="Slide Number Placeholder 3"/>
          <p:cNvSpPr>
            <a:spLocks noGrp="1"/>
          </p:cNvSpPr>
          <p:nvPr>
            <p:ph type="sldNum" sz="quarter" idx="12"/>
          </p:nvPr>
        </p:nvSpPr>
        <p:spPr/>
        <p:txBody>
          <a:bodyPr/>
          <a:lstStyle/>
          <a:p>
            <a:fld id="{20B9DBF0-F0ED-4CE9-903D-0F6299BCAA62}" type="slidenum">
              <a:rPr lang="en-US" smtClean="0"/>
              <a:t>8</a:t>
            </a:fld>
            <a:endParaRPr lang="en-US"/>
          </a:p>
        </p:txBody>
      </p:sp>
    </p:spTree>
    <p:extLst>
      <p:ext uri="{BB962C8B-B14F-4D97-AF65-F5344CB8AC3E}">
        <p14:creationId xmlns:p14="http://schemas.microsoft.com/office/powerpoint/2010/main" val="891465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pPr eaLnBrk="1" hangingPunct="1"/>
            <a:r>
              <a:rPr lang="en-US" altLang="es-HN" dirty="0"/>
              <a:t>Macroeconomics: Keynesian</a:t>
            </a:r>
          </a:p>
        </p:txBody>
      </p:sp>
      <p:sp>
        <p:nvSpPr>
          <p:cNvPr id="12292" name="Rectangle 3"/>
          <p:cNvSpPr>
            <a:spLocks noGrp="1" noChangeArrowheads="1"/>
          </p:cNvSpPr>
          <p:nvPr>
            <p:ph idx="1"/>
          </p:nvPr>
        </p:nvSpPr>
        <p:spPr>
          <a:xfrm>
            <a:off x="66675" y="1560945"/>
            <a:ext cx="9001125" cy="4795405"/>
          </a:xfrm>
        </p:spPr>
        <p:txBody>
          <a:bodyPr>
            <a:normAutofit/>
          </a:bodyPr>
          <a:lstStyle/>
          <a:p>
            <a:r>
              <a:rPr lang="en-US" altLang="es-HN" dirty="0"/>
              <a:t>Short to medium-run focus: widen the domain of applicability of simulation GE simulation </a:t>
            </a:r>
          </a:p>
          <a:p>
            <a:pPr lvl="1"/>
            <a:r>
              <a:rPr lang="en-US" altLang="es-HN" dirty="0"/>
              <a:t>Capital “fixed” by sector: Marshallian short run</a:t>
            </a:r>
          </a:p>
          <a:p>
            <a:pPr eaLnBrk="1" hangingPunct="1"/>
            <a:r>
              <a:rPr lang="en-US" altLang="es-HN" dirty="0"/>
              <a:t>Want to analyze macro “shocks”:</a:t>
            </a:r>
          </a:p>
          <a:p>
            <a:pPr lvl="1" eaLnBrk="1" hangingPunct="1"/>
            <a:r>
              <a:rPr lang="en-US" altLang="es-HN" dirty="0"/>
              <a:t>Asian and other financial crises</a:t>
            </a:r>
          </a:p>
          <a:p>
            <a:pPr lvl="1" eaLnBrk="1" hangingPunct="1"/>
            <a:r>
              <a:rPr lang="en-US" altLang="es-HN" dirty="0"/>
              <a:t>Structural adjustment programs (World Bank)</a:t>
            </a:r>
          </a:p>
          <a:p>
            <a:pPr lvl="1" eaLnBrk="1" hangingPunct="1"/>
            <a:r>
              <a:rPr lang="en-US" altLang="es-HN" dirty="0"/>
              <a:t>Impact of stabilization programs (IMF)</a:t>
            </a:r>
          </a:p>
          <a:p>
            <a:pPr lvl="1" eaLnBrk="1" hangingPunct="1"/>
            <a:r>
              <a:rPr lang="en-US" altLang="es-HN" dirty="0"/>
              <a:t>Changes in trade policy: trade wars</a:t>
            </a:r>
          </a:p>
          <a:p>
            <a:pPr eaLnBrk="1" hangingPunct="1"/>
            <a:r>
              <a:rPr lang="en-US" altLang="es-HN" dirty="0"/>
              <a:t>Issue: Can factors be involuntarily unemployed?</a:t>
            </a:r>
          </a:p>
          <a:p>
            <a:pPr lvl="1"/>
            <a:r>
              <a:rPr lang="en-US" altLang="es-HN" dirty="0"/>
              <a:t>Old and new Keynesian models</a:t>
            </a:r>
          </a:p>
        </p:txBody>
      </p:sp>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557213" indent="-214313">
              <a:spcBef>
                <a:spcPct val="20000"/>
              </a:spcBef>
              <a:buChar char="–"/>
              <a:defRPr sz="2100">
                <a:solidFill>
                  <a:schemeClr val="tx1"/>
                </a:solidFill>
                <a:latin typeface="Arial" panose="020B0604020202020204" pitchFamily="34" charset="0"/>
              </a:defRPr>
            </a:lvl2pPr>
            <a:lvl3pPr marL="857250" indent="-171450">
              <a:spcBef>
                <a:spcPct val="20000"/>
              </a:spcBef>
              <a:buChar char="•"/>
              <a:defRPr sz="1800">
                <a:solidFill>
                  <a:schemeClr val="tx1"/>
                </a:solidFill>
                <a:latin typeface="Arial" panose="020B0604020202020204" pitchFamily="34" charset="0"/>
              </a:defRPr>
            </a:lvl3pPr>
            <a:lvl4pPr marL="1200150" indent="-171450">
              <a:spcBef>
                <a:spcPct val="20000"/>
              </a:spcBef>
              <a:buChar char="–"/>
              <a:defRPr sz="1500">
                <a:solidFill>
                  <a:schemeClr val="tx1"/>
                </a:solidFill>
                <a:latin typeface="Arial" panose="020B0604020202020204" pitchFamily="34" charset="0"/>
              </a:defRPr>
            </a:lvl4pPr>
            <a:lvl5pPr marL="1543050" indent="-171450">
              <a:spcBef>
                <a:spcPct val="20000"/>
              </a:spcBef>
              <a:buChar char="»"/>
              <a:defRPr sz="1500">
                <a:solidFill>
                  <a:schemeClr val="tx1"/>
                </a:solidFill>
                <a:latin typeface="Arial" panose="020B0604020202020204" pitchFamily="34" charset="0"/>
              </a:defRPr>
            </a:lvl5pPr>
            <a:lvl6pPr marL="1885950" indent="-171450" eaLnBrk="0" fontAlgn="base" hangingPunct="0">
              <a:spcBef>
                <a:spcPct val="20000"/>
              </a:spcBef>
              <a:spcAft>
                <a:spcPct val="0"/>
              </a:spcAft>
              <a:buChar char="»"/>
              <a:defRPr sz="1500">
                <a:solidFill>
                  <a:schemeClr val="tx1"/>
                </a:solidFill>
                <a:latin typeface="Arial" panose="020B0604020202020204" pitchFamily="34" charset="0"/>
              </a:defRPr>
            </a:lvl6pPr>
            <a:lvl7pPr marL="2228850" indent="-171450" eaLnBrk="0" fontAlgn="base" hangingPunct="0">
              <a:spcBef>
                <a:spcPct val="20000"/>
              </a:spcBef>
              <a:spcAft>
                <a:spcPct val="0"/>
              </a:spcAft>
              <a:buChar char="»"/>
              <a:defRPr sz="1500">
                <a:solidFill>
                  <a:schemeClr val="tx1"/>
                </a:solidFill>
                <a:latin typeface="Arial" panose="020B0604020202020204" pitchFamily="34" charset="0"/>
              </a:defRPr>
            </a:lvl7pPr>
            <a:lvl8pPr marL="2571750" indent="-171450" eaLnBrk="0" fontAlgn="base" hangingPunct="0">
              <a:spcBef>
                <a:spcPct val="20000"/>
              </a:spcBef>
              <a:spcAft>
                <a:spcPct val="0"/>
              </a:spcAft>
              <a:buChar char="»"/>
              <a:defRPr sz="1500">
                <a:solidFill>
                  <a:schemeClr val="tx1"/>
                </a:solidFill>
                <a:latin typeface="Arial" panose="020B0604020202020204" pitchFamily="34" charset="0"/>
              </a:defRPr>
            </a:lvl8pPr>
            <a:lvl9pPr marL="2914650" indent="-171450" eaLnBrk="0" fontAlgn="base" hangingPunct="0">
              <a:spcBef>
                <a:spcPct val="20000"/>
              </a:spcBef>
              <a:spcAft>
                <a:spcPct val="0"/>
              </a:spcAft>
              <a:buChar char="»"/>
              <a:defRPr sz="1500">
                <a:solidFill>
                  <a:schemeClr val="tx1"/>
                </a:solidFill>
                <a:latin typeface="Arial" panose="020B0604020202020204" pitchFamily="34" charset="0"/>
              </a:defRPr>
            </a:lvl9pPr>
          </a:lstStyle>
          <a:p>
            <a:pPr>
              <a:spcBef>
                <a:spcPct val="0"/>
              </a:spcBef>
              <a:buFontTx/>
              <a:buNone/>
            </a:pPr>
            <a:fld id="{61C2A7B6-C5C5-4F9E-96C5-73C10B426396}" type="slidenum">
              <a:rPr lang="en-US" altLang="es-HN" sz="1050"/>
              <a:pPr>
                <a:spcBef>
                  <a:spcPct val="0"/>
                </a:spcBef>
                <a:buFontTx/>
                <a:buNone/>
              </a:pPr>
              <a:t>9</a:t>
            </a:fld>
            <a:endParaRPr lang="en-US" altLang="es-HN" sz="1050"/>
          </a:p>
        </p:txBody>
      </p:sp>
    </p:spTree>
    <p:extLst>
      <p:ext uri="{BB962C8B-B14F-4D97-AF65-F5344CB8AC3E}">
        <p14:creationId xmlns:p14="http://schemas.microsoft.com/office/powerpoint/2010/main" val="7262274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654</TotalTime>
  <Words>2386</Words>
  <Application>Microsoft Office PowerPoint</Application>
  <PresentationFormat>On-screen Show (4:3)</PresentationFormat>
  <Paragraphs>225</Paragraphs>
  <Slides>28</Slides>
  <Notes>2</Notes>
  <HiddenSlides>13</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CGE and DSGE Models: Reconciliation?</vt:lpstr>
      <vt:lpstr>Introduction: CGE and  DSGE models</vt:lpstr>
      <vt:lpstr>CGE/DSGE: Similarities</vt:lpstr>
      <vt:lpstr>Descriptive Equilibria</vt:lpstr>
      <vt:lpstr>Descriptive Equilibria</vt:lpstr>
      <vt:lpstr>Equilibria: Forward-Looking Dynamic CGE/DSGE Models</vt:lpstr>
      <vt:lpstr>Descriptive Dynamic Equilibria</vt:lpstr>
      <vt:lpstr>DSGE Models</vt:lpstr>
      <vt:lpstr>Macroeconomics: Keynesian</vt:lpstr>
      <vt:lpstr>CGE/DSGE: Macro Flows</vt:lpstr>
      <vt:lpstr>CGE/DSGE: E-M balance</vt:lpstr>
      <vt:lpstr>Global CGE/DSGE Models:  E-M Balance</vt:lpstr>
      <vt:lpstr>GTAP Model: Questions</vt:lpstr>
      <vt:lpstr>Macro Closure: S-I, G-T, E-M</vt:lpstr>
      <vt:lpstr>Full Employment Closures</vt:lpstr>
      <vt:lpstr>Unemployment Closures</vt:lpstr>
      <vt:lpstr>Conclusion</vt:lpstr>
      <vt:lpstr>“Financial” CGE Models</vt:lpstr>
      <vt:lpstr>Orthodox School</vt:lpstr>
      <vt:lpstr>Eclectic School</vt:lpstr>
      <vt:lpstr>Ecumenical School: A Modular Approach</vt:lpstr>
      <vt:lpstr>Ecumenical School: A Modular Approach</vt:lpstr>
      <vt:lpstr>Ecumenical School</vt:lpstr>
      <vt:lpstr>Macro Closure Approach: Implement Modularity</vt:lpstr>
      <vt:lpstr>References</vt:lpstr>
      <vt:lpstr>References</vt:lpstr>
      <vt:lpstr>References</vt:lpstr>
      <vt:lpstr>References</vt:lpstr>
    </vt:vector>
  </TitlesOfParts>
  <Company>IFPRI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Robinson, Sherman (IFPRI)</dc:creator>
  <cp:lastModifiedBy>Robinson, Sherman (IFPRI – Emeritus Fellow)</cp:lastModifiedBy>
  <cp:revision>90</cp:revision>
  <cp:lastPrinted>2017-05-16T02:18:55Z</cp:lastPrinted>
  <dcterms:created xsi:type="dcterms:W3CDTF">2016-06-17T19:40:31Z</dcterms:created>
  <dcterms:modified xsi:type="dcterms:W3CDTF">2020-02-12T18:39:49Z</dcterms:modified>
</cp:coreProperties>
</file>